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sldIdLst>
    <p:sldId id="256" r:id="rId2"/>
    <p:sldId id="257" r:id="rId3"/>
    <p:sldId id="268" r:id="rId4"/>
    <p:sldId id="269" r:id="rId5"/>
    <p:sldId id="270" r:id="rId6"/>
    <p:sldId id="271" r:id="rId7"/>
    <p:sldId id="272" r:id="rId8"/>
    <p:sldId id="273" r:id="rId9"/>
    <p:sldId id="267" r:id="rId10"/>
    <p:sldId id="274" r:id="rId11"/>
    <p:sldId id="275" r:id="rId12"/>
    <p:sldId id="276" r:id="rId13"/>
    <p:sldId id="277" r:id="rId14"/>
    <p:sldId id="278" r:id="rId15"/>
    <p:sldId id="279" r:id="rId16"/>
    <p:sldId id="280" r:id="rId17"/>
    <p:sldId id="281" r:id="rId18"/>
    <p:sldId id="258" r:id="rId19"/>
    <p:sldId id="259" r:id="rId20"/>
    <p:sldId id="260" r:id="rId21"/>
    <p:sldId id="266" r:id="rId22"/>
    <p:sldId id="261" r:id="rId23"/>
    <p:sldId id="287" r:id="rId24"/>
    <p:sldId id="283" r:id="rId25"/>
    <p:sldId id="284" r:id="rId26"/>
    <p:sldId id="285" r:id="rId27"/>
    <p:sldId id="286" r:id="rId28"/>
    <p:sldId id="262" r:id="rId29"/>
    <p:sldId id="282" r:id="rId30"/>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371EA38-6B5F-4B70-835C-E80C5433D513}" v="575" dt="2021-04-08T04:59:13.546"/>
    <p1510:client id="{56F8CC3F-2328-456D-BE77-C49D9B9D9BD1}" v="494" dt="2021-03-31T16:25:22.666"/>
    <p1510:client id="{EA79DA06-1C47-4296-91D8-D7EDFB00031C}" v="1267" dt="2021-03-31T17:21:28.90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82" autoAdjust="0"/>
    <p:restoredTop sz="94660"/>
  </p:normalViewPr>
  <p:slideViewPr>
    <p:cSldViewPr snapToGrid="0">
      <p:cViewPr varScale="1">
        <p:scale>
          <a:sx n="89" d="100"/>
          <a:sy n="89" d="100"/>
        </p:scale>
        <p:origin x="84" y="1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microsoft.com/office/2015/10/relationships/revisionInfo" Target="revisionInfo.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dirty="0"/>
              <a:t>Click to edit Master title style</a:t>
            </a:r>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4AAD347D-5ACD-4C99-B74B-A9C85AD731AF}" type="datetimeFigureOut">
              <a:rPr lang="en-US" dirty="0"/>
              <a:t>4/7/2021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24842072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dirty="0"/>
              <a:t>Click to edit Master title style</a:t>
            </a:r>
          </a:p>
        </p:txBody>
      </p:sp>
      <p:sp>
        <p:nvSpPr>
          <p:cNvPr id="3" name="Picture Placeholder 2"/>
          <p:cNvSpPr>
            <a:spLocks noGrp="1" noChangeAspect="1"/>
          </p:cNvSpPr>
          <p:nvPr>
            <p:ph type="pic" idx="1"/>
          </p:nvPr>
        </p:nvSpPr>
        <p:spPr>
          <a:xfrm>
            <a:off x="1154955" y="685799"/>
            <a:ext cx="8825658" cy="3640667"/>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4/7/2021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21887532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dirty="0"/>
              <a:t>Click to edit Master title style</a:t>
            </a:r>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4/7/2021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13148090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0" y="1447800"/>
            <a:ext cx="7999315" cy="2323374"/>
          </a:xfrm>
        </p:spPr>
        <p:txBody>
          <a:bodyPr/>
          <a:lstStyle>
            <a:lvl1pPr>
              <a:defRPr sz="4800"/>
            </a:lvl1pPr>
          </a:lstStyle>
          <a:p>
            <a:r>
              <a:rPr lang="en-US" dirty="0"/>
              <a:t>Click to edit Master title style</a:t>
            </a:r>
          </a:p>
        </p:txBody>
      </p:sp>
      <p:sp>
        <p:nvSpPr>
          <p:cNvPr id="14" name="Text Placeholder 3"/>
          <p:cNvSpPr>
            <a:spLocks noGrp="1"/>
          </p:cNvSpPr>
          <p:nvPr>
            <p:ph type="body" sz="half" idx="13"/>
          </p:nvPr>
        </p:nvSpPr>
        <p:spPr>
          <a:xfrm>
            <a:off x="1930400" y="3771174"/>
            <a:ext cx="7279649" cy="342174"/>
          </a:xfrm>
        </p:spPr>
        <p:txBody>
          <a:bodyPr anchor="t">
            <a:normAutofit/>
          </a:bodyPr>
          <a:lstStyle>
            <a:lvl1pPr marL="0" indent="0">
              <a:buNone/>
              <a:defRPr lang="en-US" sz="1400" b="0" i="0" kern="1200" cap="small" dirty="0">
                <a:solidFill>
                  <a:schemeClr val="accent1">
                    <a:lumMod val="60000"/>
                    <a:lumOff val="4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4/7/2021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p>
            <a:pPr algn="r"/>
            <a:r>
              <a:rPr lang="en-US" sz="12200" b="0" i="0" dirty="0">
                <a:solidFill>
                  <a:schemeClr val="accent1">
                    <a:lumMod val="60000"/>
                    <a:lumOff val="40000"/>
                  </a:schemeClr>
                </a:solidFill>
                <a:latin typeface="Arial"/>
                <a:ea typeface="+mj-ea"/>
                <a:cs typeface="+mj-cs"/>
              </a:rPr>
              <a:t>“</a:t>
            </a:r>
          </a:p>
        </p:txBody>
      </p:sp>
      <p:sp>
        <p:nvSpPr>
          <p:cNvPr id="11" name="TextBox 10"/>
          <p:cNvSpPr txBox="1"/>
          <p:nvPr/>
        </p:nvSpPr>
        <p:spPr>
          <a:xfrm>
            <a:off x="9330490" y="2613787"/>
            <a:ext cx="801912" cy="1969770"/>
          </a:xfrm>
          <a:prstGeom prst="rect">
            <a:avLst/>
          </a:prstGeom>
          <a:noFill/>
        </p:spPr>
        <p:txBody>
          <a:bodyPr wrap="square" rtlCol="0">
            <a:spAutoFit/>
          </a:bodyPr>
          <a:lstStyle/>
          <a:p>
            <a:pPr algn="r"/>
            <a:r>
              <a:rPr lang="en-US" sz="12200" b="0" i="0" dirty="0">
                <a:solidFill>
                  <a:schemeClr val="accent1">
                    <a:lumMod val="60000"/>
                    <a:lumOff val="40000"/>
                  </a:schemeClr>
                </a:solidFill>
                <a:latin typeface="Arial"/>
                <a:ea typeface="+mj-ea"/>
                <a:cs typeface="+mj-cs"/>
              </a:rPr>
              <a:t>”</a:t>
            </a:r>
          </a:p>
        </p:txBody>
      </p:sp>
    </p:spTree>
    <p:extLst>
      <p:ext uri="{BB962C8B-B14F-4D97-AF65-F5344CB8AC3E}">
        <p14:creationId xmlns:p14="http://schemas.microsoft.com/office/powerpoint/2010/main" val="253026130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59" cy="1653180"/>
          </a:xfrm>
        </p:spPr>
        <p:txBody>
          <a:bodyPr anchor="b"/>
          <a:lstStyle>
            <a:lvl1pPr algn="l">
              <a:defRPr sz="4000" b="0" cap="none"/>
            </a:lvl1pPr>
          </a:lstStyle>
          <a:p>
            <a:r>
              <a:rPr lang="en-US" dirty="0"/>
              <a:t>Click to edit Master title style</a:t>
            </a:r>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4/7/2021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26549078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dirty="0"/>
              <a:t>Click to edit Master title style</a:t>
            </a:r>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4/7/2021</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389414477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dirty="0"/>
              <a:t>Click to edit Master title style</a:t>
            </a:r>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4/7/2021</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153367483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nchor="t" anchorCtr="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4509A250-FF31-4206-8172-F9D3106AACB1}" type="datetimeFigureOut">
              <a:rPr lang="en-US" dirty="0"/>
              <a:t>4/7/2021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246636798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dirty="0"/>
              <a:t>Click to edit Master title style</a:t>
            </a:r>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4509A250-FF31-4206-8172-F9D3106AACB1}" type="datetimeFigureOut">
              <a:rPr lang="en-US" dirty="0"/>
              <a:t>4/7/2021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36542339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9796027F-7875-4030-9381-8BD8C4F21935}" type="datetimeFigureOut">
              <a:rPr lang="en-US" dirty="0"/>
              <a:t>4/7/2021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15487054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dirty="0"/>
              <a:t>Click to edit Master title style</a:t>
            </a:r>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9796027F-7875-4030-9381-8BD8C4F21935}" type="datetimeFigureOut">
              <a:rPr lang="en-US" dirty="0"/>
              <a:t>4/7/2021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12605252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9796027F-7875-4030-9381-8BD8C4F21935}" type="datetimeFigureOut">
              <a:rPr lang="en-US" dirty="0"/>
              <a:t>4/7/2021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10986324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a:t>Click to edit Master title style</a:t>
            </a:r>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9796027F-7875-4030-9381-8BD8C4F21935}" type="datetimeFigureOut">
              <a:rPr lang="en-US" dirty="0"/>
              <a:t>4/7/2021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36210696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7" name="Date Placeholder 2"/>
          <p:cNvSpPr>
            <a:spLocks noGrp="1"/>
          </p:cNvSpPr>
          <p:nvPr>
            <p:ph type="dt" sz="half" idx="10"/>
          </p:nvPr>
        </p:nvSpPr>
        <p:spPr/>
        <p:txBody>
          <a:bodyPr/>
          <a:lstStyle/>
          <a:p>
            <a:fld id="{4509A250-FF31-4206-8172-F9D3106AACB1}" type="datetimeFigureOut">
              <a:rPr lang="en-US" dirty="0"/>
              <a:t>4/7/2021</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8942214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509A250-FF31-4206-8172-F9D3106AACB1}" type="datetimeFigureOut">
              <a:rPr lang="en-US" dirty="0"/>
              <a:t>4/7/2021</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18839629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3401063" cy="1447800"/>
          </a:xfrm>
        </p:spPr>
        <p:txBody>
          <a:bodyPr anchor="b"/>
          <a:lstStyle>
            <a:lvl1pPr algn="l">
              <a:defRPr sz="2400" b="0"/>
            </a:lvl1pPr>
          </a:lstStyle>
          <a:p>
            <a:r>
              <a:rPr lang="en-US" dirty="0"/>
              <a:t>Click to edit Master title style</a:t>
            </a:r>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1154955" y="3129280"/>
            <a:ext cx="3401062"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7" name="Date Placeholder 4"/>
          <p:cNvSpPr>
            <a:spLocks noGrp="1"/>
          </p:cNvSpPr>
          <p:nvPr>
            <p:ph type="dt" sz="half" idx="10"/>
          </p:nvPr>
        </p:nvSpPr>
        <p:spPr/>
        <p:txBody>
          <a:bodyPr/>
          <a:lstStyle/>
          <a:p>
            <a:fld id="{4509A250-FF31-4206-8172-F9D3106AACB1}" type="datetimeFigureOut">
              <a:rPr lang="en-US" dirty="0"/>
              <a:t>4/7/2021</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32897444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dirty="0"/>
              <a:t>Click to edit Master title style</a:t>
            </a:r>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4/7/2021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12995490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44"/>
          <a:stretch/>
        </p:blipFill>
        <p:spPr>
          <a:xfrm>
            <a:off x="0" y="2669685"/>
            <a:ext cx="4035669"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9012"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dirty="0"/>
              <a:t>Click to edit Master title style</a:t>
            </a:r>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AAD347D-5ACD-4C99-B74B-A9C85AD731AF}" type="datetimeFigureOut">
              <a:rPr lang="en-US" dirty="0"/>
              <a:t>4/7/2021</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02111984F565}" type="slidenum">
              <a:rPr lang="en-US" dirty="0"/>
              <a:t>‹#›</a:t>
            </a:fld>
            <a:endParaRPr lang="en-US" dirty="0"/>
          </a:p>
        </p:txBody>
      </p:sp>
    </p:spTree>
    <p:extLst>
      <p:ext uri="{BB962C8B-B14F-4D97-AF65-F5344CB8AC3E}">
        <p14:creationId xmlns:p14="http://schemas.microsoft.com/office/powerpoint/2010/main" val="1709651575"/>
      </p:ext>
    </p:extLst>
  </p:cSld>
  <p:clrMap bg1="dk1" tx1="lt1" bg2="dk2" tx2="lt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8000"/>
                <a:hueMod val="124000"/>
                <a:satMod val="148000"/>
                <a:lumMod val="124000"/>
              </a:schemeClr>
            </a:gs>
            <a:gs pos="100000">
              <a:schemeClr val="bg2">
                <a:shade val="76000"/>
                <a:hueMod val="89000"/>
                <a:satMod val="164000"/>
                <a:lumMod val="56000"/>
              </a:schemeClr>
            </a:gs>
          </a:gsLst>
          <a:path path="circle">
            <a:fillToRect l="45000" t="65000" r="125000" b="100000"/>
          </a:path>
        </a:gra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E27238C-8EAF-4098-86E6-7723B7DAE6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solidFill>
            <a:schemeClr val="tx2"/>
          </a:solidFill>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0" name="Freeform 36">
            <a:extLst>
              <a:ext uri="{FF2B5EF4-FFF2-40B4-BE49-F238E27FC236}">
                <a16:creationId xmlns:a16="http://schemas.microsoft.com/office/drawing/2014/main" id="{992F97B1-1891-4FCC-9E5F-BA97EDB48F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9351010" y="0"/>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2">
              <a:lumMod val="60000"/>
              <a:lumOff val="40000"/>
              <a:alpha val="20000"/>
            </a:schemeClr>
          </a:solidFill>
          <a:ln>
            <a:noFill/>
          </a:ln>
        </p:spPr>
        <p:txBody>
          <a:bodyPr rtlCol="0" anchor="ctr"/>
          <a:lstStyle/>
          <a:p>
            <a:pPr algn="ctr"/>
            <a:endParaRPr lang="en-US"/>
          </a:p>
        </p:txBody>
      </p:sp>
      <p:sp useBgFill="1">
        <p:nvSpPr>
          <p:cNvPr id="12" name="Freeform: Shape 11">
            <a:extLst>
              <a:ext uri="{FF2B5EF4-FFF2-40B4-BE49-F238E27FC236}">
                <a16:creationId xmlns:a16="http://schemas.microsoft.com/office/drawing/2014/main" id="{78C6C821-FEE1-4EB6-9590-C021440C77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0"/>
            <a:ext cx="9700459" cy="6858001"/>
          </a:xfrm>
          <a:custGeom>
            <a:avLst/>
            <a:gdLst>
              <a:gd name="connsiteX0" fmla="*/ 0 w 9700459"/>
              <a:gd name="connsiteY0" fmla="*/ 0 h 6858001"/>
              <a:gd name="connsiteX1" fmla="*/ 1323975 w 9700459"/>
              <a:gd name="connsiteY1" fmla="*/ 0 h 6858001"/>
              <a:gd name="connsiteX2" fmla="*/ 1517015 w 9700459"/>
              <a:gd name="connsiteY2" fmla="*/ 0 h 6858001"/>
              <a:gd name="connsiteX3" fmla="*/ 3241265 w 9700459"/>
              <a:gd name="connsiteY3" fmla="*/ 0 h 6858001"/>
              <a:gd name="connsiteX4" fmla="*/ 3241265 w 9700459"/>
              <a:gd name="connsiteY4" fmla="*/ 1 h 6858001"/>
              <a:gd name="connsiteX5" fmla="*/ 8355744 w 9700459"/>
              <a:gd name="connsiteY5" fmla="*/ 1 h 6858001"/>
              <a:gd name="connsiteX6" fmla="*/ 8355744 w 9700459"/>
              <a:gd name="connsiteY6" fmla="*/ 0 h 6858001"/>
              <a:gd name="connsiteX7" fmla="*/ 9699282 w 9700459"/>
              <a:gd name="connsiteY7" fmla="*/ 0 h 6858001"/>
              <a:gd name="connsiteX8" fmla="*/ 9674237 w 9700459"/>
              <a:gd name="connsiteY8" fmla="*/ 155677 h 6858001"/>
              <a:gd name="connsiteX9" fmla="*/ 9650368 w 9700459"/>
              <a:gd name="connsiteY9" fmla="*/ 310668 h 6858001"/>
              <a:gd name="connsiteX10" fmla="*/ 9627004 w 9700459"/>
              <a:gd name="connsiteY10" fmla="*/ 466344 h 6858001"/>
              <a:gd name="connsiteX11" fmla="*/ 9607001 w 9700459"/>
              <a:gd name="connsiteY11" fmla="*/ 622707 h 6858001"/>
              <a:gd name="connsiteX12" fmla="*/ 9586830 w 9700459"/>
              <a:gd name="connsiteY12" fmla="*/ 778383 h 6858001"/>
              <a:gd name="connsiteX13" fmla="*/ 9568004 w 9700459"/>
              <a:gd name="connsiteY13" fmla="*/ 934746 h 6858001"/>
              <a:gd name="connsiteX14" fmla="*/ 9551868 w 9700459"/>
              <a:gd name="connsiteY14" fmla="*/ 1089051 h 6858001"/>
              <a:gd name="connsiteX15" fmla="*/ 9536572 w 9700459"/>
              <a:gd name="connsiteY15" fmla="*/ 1245413 h 6858001"/>
              <a:gd name="connsiteX16" fmla="*/ 9522620 w 9700459"/>
              <a:gd name="connsiteY16" fmla="*/ 1401090 h 6858001"/>
              <a:gd name="connsiteX17" fmla="*/ 9510518 w 9700459"/>
              <a:gd name="connsiteY17" fmla="*/ 1554023 h 6858001"/>
              <a:gd name="connsiteX18" fmla="*/ 9498415 w 9700459"/>
              <a:gd name="connsiteY18" fmla="*/ 1709014 h 6858001"/>
              <a:gd name="connsiteX19" fmla="*/ 9488330 w 9700459"/>
              <a:gd name="connsiteY19" fmla="*/ 1861947 h 6858001"/>
              <a:gd name="connsiteX20" fmla="*/ 9480430 w 9700459"/>
              <a:gd name="connsiteY20" fmla="*/ 2014881 h 6858001"/>
              <a:gd name="connsiteX21" fmla="*/ 9472193 w 9700459"/>
              <a:gd name="connsiteY21" fmla="*/ 2167128 h 6858001"/>
              <a:gd name="connsiteX22" fmla="*/ 9465302 w 9700459"/>
              <a:gd name="connsiteY22" fmla="*/ 2318004 h 6858001"/>
              <a:gd name="connsiteX23" fmla="*/ 9460427 w 9700459"/>
              <a:gd name="connsiteY23" fmla="*/ 2467509 h 6858001"/>
              <a:gd name="connsiteX24" fmla="*/ 9456225 w 9700459"/>
              <a:gd name="connsiteY24" fmla="*/ 2617013 h 6858001"/>
              <a:gd name="connsiteX25" fmla="*/ 9452191 w 9700459"/>
              <a:gd name="connsiteY25" fmla="*/ 2765146 h 6858001"/>
              <a:gd name="connsiteX26" fmla="*/ 9450342 w 9700459"/>
              <a:gd name="connsiteY26" fmla="*/ 2911221 h 6858001"/>
              <a:gd name="connsiteX27" fmla="*/ 9448325 w 9700459"/>
              <a:gd name="connsiteY27" fmla="*/ 3057297 h 6858001"/>
              <a:gd name="connsiteX28" fmla="*/ 9447316 w 9700459"/>
              <a:gd name="connsiteY28" fmla="*/ 3201315 h 6858001"/>
              <a:gd name="connsiteX29" fmla="*/ 9448325 w 9700459"/>
              <a:gd name="connsiteY29" fmla="*/ 3343961 h 6858001"/>
              <a:gd name="connsiteX30" fmla="*/ 9448325 w 9700459"/>
              <a:gd name="connsiteY30" fmla="*/ 3485236 h 6858001"/>
              <a:gd name="connsiteX31" fmla="*/ 9450342 w 9700459"/>
              <a:gd name="connsiteY31" fmla="*/ 3625139 h 6858001"/>
              <a:gd name="connsiteX32" fmla="*/ 9453367 w 9700459"/>
              <a:gd name="connsiteY32" fmla="*/ 3762299 h 6858001"/>
              <a:gd name="connsiteX33" fmla="*/ 9456225 w 9700459"/>
              <a:gd name="connsiteY33" fmla="*/ 3898087 h 6858001"/>
              <a:gd name="connsiteX34" fmla="*/ 9459419 w 9700459"/>
              <a:gd name="connsiteY34" fmla="*/ 4031133 h 6858001"/>
              <a:gd name="connsiteX35" fmla="*/ 9464293 w 9700459"/>
              <a:gd name="connsiteY35" fmla="*/ 4163492 h 6858001"/>
              <a:gd name="connsiteX36" fmla="*/ 9469504 w 9700459"/>
              <a:gd name="connsiteY36" fmla="*/ 4293793 h 6858001"/>
              <a:gd name="connsiteX37" fmla="*/ 9474210 w 9700459"/>
              <a:gd name="connsiteY37" fmla="*/ 4421352 h 6858001"/>
              <a:gd name="connsiteX38" fmla="*/ 9487490 w 9700459"/>
              <a:gd name="connsiteY38" fmla="*/ 4670298 h 6858001"/>
              <a:gd name="connsiteX39" fmla="*/ 9501609 w 9700459"/>
              <a:gd name="connsiteY39" fmla="*/ 4908956 h 6858001"/>
              <a:gd name="connsiteX40" fmla="*/ 9516401 w 9700459"/>
              <a:gd name="connsiteY40" fmla="*/ 5138013 h 6858001"/>
              <a:gd name="connsiteX41" fmla="*/ 9532706 w 9700459"/>
              <a:gd name="connsiteY41" fmla="*/ 5354726 h 6858001"/>
              <a:gd name="connsiteX42" fmla="*/ 9549683 w 9700459"/>
              <a:gd name="connsiteY42" fmla="*/ 5561838 h 6858001"/>
              <a:gd name="connsiteX43" fmla="*/ 9568004 w 9700459"/>
              <a:gd name="connsiteY43" fmla="*/ 5753862 h 6858001"/>
              <a:gd name="connsiteX44" fmla="*/ 9585990 w 9700459"/>
              <a:gd name="connsiteY44" fmla="*/ 5934227 h 6858001"/>
              <a:gd name="connsiteX45" fmla="*/ 9603975 w 9700459"/>
              <a:gd name="connsiteY45" fmla="*/ 6100191 h 6858001"/>
              <a:gd name="connsiteX46" fmla="*/ 9620952 w 9700459"/>
              <a:gd name="connsiteY46" fmla="*/ 6252438 h 6858001"/>
              <a:gd name="connsiteX47" fmla="*/ 9637089 w 9700459"/>
              <a:gd name="connsiteY47" fmla="*/ 6387541 h 6858001"/>
              <a:gd name="connsiteX48" fmla="*/ 9652385 w 9700459"/>
              <a:gd name="connsiteY48" fmla="*/ 6509613 h 6858001"/>
              <a:gd name="connsiteX49" fmla="*/ 9665160 w 9700459"/>
              <a:gd name="connsiteY49" fmla="*/ 6612483 h 6858001"/>
              <a:gd name="connsiteX50" fmla="*/ 9677262 w 9700459"/>
              <a:gd name="connsiteY50" fmla="*/ 6698894 h 6858001"/>
              <a:gd name="connsiteX51" fmla="*/ 9694576 w 9700459"/>
              <a:gd name="connsiteY51" fmla="*/ 6817538 h 6858001"/>
              <a:gd name="connsiteX52" fmla="*/ 9700459 w 9700459"/>
              <a:gd name="connsiteY52" fmla="*/ 6858000 h 6858001"/>
              <a:gd name="connsiteX53" fmla="*/ 8795105 w 9700459"/>
              <a:gd name="connsiteY53" fmla="*/ 6858000 h 6858001"/>
              <a:gd name="connsiteX54" fmla="*/ 8795105 w 9700459"/>
              <a:gd name="connsiteY54" fmla="*/ 6858001 h 6858001"/>
              <a:gd name="connsiteX55" fmla="*/ 2704541 w 9700459"/>
              <a:gd name="connsiteY55" fmla="*/ 6858001 h 6858001"/>
              <a:gd name="connsiteX56" fmla="*/ 2704541 w 9700459"/>
              <a:gd name="connsiteY56" fmla="*/ 6858000 h 6858001"/>
              <a:gd name="connsiteX57" fmla="*/ 1517015 w 9700459"/>
              <a:gd name="connsiteY57" fmla="*/ 6858000 h 6858001"/>
              <a:gd name="connsiteX58" fmla="*/ 1323975 w 9700459"/>
              <a:gd name="connsiteY58" fmla="*/ 6858000 h 6858001"/>
              <a:gd name="connsiteX59" fmla="*/ 0 w 9700459"/>
              <a:gd name="connsiteY59" fmla="*/ 685800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9700459" h="6858001">
                <a:moveTo>
                  <a:pt x="0" y="0"/>
                </a:moveTo>
                <a:lnTo>
                  <a:pt x="1323975" y="0"/>
                </a:lnTo>
                <a:lnTo>
                  <a:pt x="1517015" y="0"/>
                </a:lnTo>
                <a:lnTo>
                  <a:pt x="3241265" y="0"/>
                </a:lnTo>
                <a:lnTo>
                  <a:pt x="3241265" y="1"/>
                </a:lnTo>
                <a:lnTo>
                  <a:pt x="8355744" y="1"/>
                </a:lnTo>
                <a:lnTo>
                  <a:pt x="8355744" y="0"/>
                </a:lnTo>
                <a:lnTo>
                  <a:pt x="9699282" y="0"/>
                </a:lnTo>
                <a:lnTo>
                  <a:pt x="9674237" y="155677"/>
                </a:lnTo>
                <a:lnTo>
                  <a:pt x="9650368" y="310668"/>
                </a:lnTo>
                <a:lnTo>
                  <a:pt x="9627004" y="466344"/>
                </a:lnTo>
                <a:lnTo>
                  <a:pt x="9607001" y="622707"/>
                </a:lnTo>
                <a:lnTo>
                  <a:pt x="9586830" y="778383"/>
                </a:lnTo>
                <a:lnTo>
                  <a:pt x="9568004" y="934746"/>
                </a:lnTo>
                <a:lnTo>
                  <a:pt x="9551868" y="1089051"/>
                </a:lnTo>
                <a:lnTo>
                  <a:pt x="9536572" y="1245413"/>
                </a:lnTo>
                <a:lnTo>
                  <a:pt x="9522620" y="1401090"/>
                </a:lnTo>
                <a:lnTo>
                  <a:pt x="9510518" y="1554023"/>
                </a:lnTo>
                <a:lnTo>
                  <a:pt x="9498415" y="1709014"/>
                </a:lnTo>
                <a:lnTo>
                  <a:pt x="9488330" y="1861947"/>
                </a:lnTo>
                <a:lnTo>
                  <a:pt x="9480430" y="2014881"/>
                </a:lnTo>
                <a:lnTo>
                  <a:pt x="9472193" y="2167128"/>
                </a:lnTo>
                <a:lnTo>
                  <a:pt x="9465302" y="2318004"/>
                </a:lnTo>
                <a:lnTo>
                  <a:pt x="9460427" y="2467509"/>
                </a:lnTo>
                <a:lnTo>
                  <a:pt x="9456225" y="2617013"/>
                </a:lnTo>
                <a:lnTo>
                  <a:pt x="9452191" y="2765146"/>
                </a:lnTo>
                <a:lnTo>
                  <a:pt x="9450342" y="2911221"/>
                </a:lnTo>
                <a:lnTo>
                  <a:pt x="9448325" y="3057297"/>
                </a:lnTo>
                <a:lnTo>
                  <a:pt x="9447316" y="3201315"/>
                </a:lnTo>
                <a:lnTo>
                  <a:pt x="9448325" y="3343961"/>
                </a:lnTo>
                <a:lnTo>
                  <a:pt x="9448325" y="3485236"/>
                </a:lnTo>
                <a:lnTo>
                  <a:pt x="9450342" y="3625139"/>
                </a:lnTo>
                <a:lnTo>
                  <a:pt x="9453367" y="3762299"/>
                </a:lnTo>
                <a:lnTo>
                  <a:pt x="9456225" y="3898087"/>
                </a:lnTo>
                <a:lnTo>
                  <a:pt x="9459419" y="4031133"/>
                </a:lnTo>
                <a:lnTo>
                  <a:pt x="9464293" y="4163492"/>
                </a:lnTo>
                <a:lnTo>
                  <a:pt x="9469504" y="4293793"/>
                </a:lnTo>
                <a:lnTo>
                  <a:pt x="9474210" y="4421352"/>
                </a:lnTo>
                <a:lnTo>
                  <a:pt x="9487490" y="4670298"/>
                </a:lnTo>
                <a:lnTo>
                  <a:pt x="9501609" y="4908956"/>
                </a:lnTo>
                <a:lnTo>
                  <a:pt x="9516401" y="5138013"/>
                </a:lnTo>
                <a:lnTo>
                  <a:pt x="9532706" y="5354726"/>
                </a:lnTo>
                <a:lnTo>
                  <a:pt x="9549683" y="5561838"/>
                </a:lnTo>
                <a:lnTo>
                  <a:pt x="9568004" y="5753862"/>
                </a:lnTo>
                <a:lnTo>
                  <a:pt x="9585990" y="5934227"/>
                </a:lnTo>
                <a:lnTo>
                  <a:pt x="9603975" y="6100191"/>
                </a:lnTo>
                <a:lnTo>
                  <a:pt x="9620952" y="6252438"/>
                </a:lnTo>
                <a:lnTo>
                  <a:pt x="9637089" y="6387541"/>
                </a:lnTo>
                <a:lnTo>
                  <a:pt x="9652385" y="6509613"/>
                </a:lnTo>
                <a:lnTo>
                  <a:pt x="9665160" y="6612483"/>
                </a:lnTo>
                <a:lnTo>
                  <a:pt x="9677262" y="6698894"/>
                </a:lnTo>
                <a:lnTo>
                  <a:pt x="9694576" y="6817538"/>
                </a:lnTo>
                <a:lnTo>
                  <a:pt x="9700459" y="6858000"/>
                </a:lnTo>
                <a:lnTo>
                  <a:pt x="8795105" y="6858000"/>
                </a:lnTo>
                <a:lnTo>
                  <a:pt x="8795105" y="6858001"/>
                </a:lnTo>
                <a:lnTo>
                  <a:pt x="2704541" y="6858001"/>
                </a:lnTo>
                <a:lnTo>
                  <a:pt x="2704541" y="6858000"/>
                </a:lnTo>
                <a:lnTo>
                  <a:pt x="1517015" y="6858000"/>
                </a:lnTo>
                <a:lnTo>
                  <a:pt x="1323975" y="6858000"/>
                </a:lnTo>
                <a:lnTo>
                  <a:pt x="0" y="6858000"/>
                </a:lnTo>
                <a:close/>
              </a:path>
            </a:pathLst>
          </a:custGeom>
          <a:ln>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3" name="Подзаголовок 2"/>
          <p:cNvSpPr>
            <a:spLocks noGrp="1"/>
          </p:cNvSpPr>
          <p:nvPr>
            <p:ph type="subTitle" idx="1"/>
          </p:nvPr>
        </p:nvSpPr>
        <p:spPr>
          <a:xfrm>
            <a:off x="1154955" y="4777380"/>
            <a:ext cx="6458419" cy="861420"/>
          </a:xfrm>
        </p:spPr>
        <p:txBody>
          <a:bodyPr>
            <a:normAutofit/>
          </a:bodyPr>
          <a:lstStyle/>
          <a:p>
            <a:r>
              <a:rPr lang="ru-RU" dirty="0">
                <a:solidFill>
                  <a:schemeClr val="tx1">
                    <a:lumMod val="85000"/>
                    <a:lumOff val="15000"/>
                  </a:schemeClr>
                </a:solidFill>
              </a:rPr>
              <a:t>Выполнил: орлов </a:t>
            </a:r>
            <a:r>
              <a:rPr lang="ru-RU" dirty="0" err="1">
                <a:solidFill>
                  <a:schemeClr val="tx1">
                    <a:lumMod val="85000"/>
                    <a:lumOff val="15000"/>
                  </a:schemeClr>
                </a:solidFill>
              </a:rPr>
              <a:t>евгений</a:t>
            </a:r>
            <a:r>
              <a:rPr lang="ru-RU" dirty="0">
                <a:solidFill>
                  <a:schemeClr val="tx1">
                    <a:lumMod val="85000"/>
                    <a:lumOff val="15000"/>
                  </a:schemeClr>
                </a:solidFill>
              </a:rPr>
              <a:t>, студент-</a:t>
            </a:r>
            <a:r>
              <a:rPr lang="ru-RU" dirty="0" err="1">
                <a:solidFill>
                  <a:schemeClr val="tx1">
                    <a:lumMod val="85000"/>
                    <a:lumOff val="15000"/>
                  </a:schemeClr>
                </a:solidFill>
              </a:rPr>
              <a:t>ii</a:t>
            </a:r>
            <a:r>
              <a:rPr lang="ru-RU" dirty="0">
                <a:solidFill>
                  <a:schemeClr val="tx1">
                    <a:lumMod val="85000"/>
                    <a:lumOff val="15000"/>
                  </a:schemeClr>
                </a:solidFill>
              </a:rPr>
              <a:t> курса, группы:м21.</a:t>
            </a:r>
          </a:p>
        </p:txBody>
      </p:sp>
      <p:sp>
        <p:nvSpPr>
          <p:cNvPr id="2" name="Заголовок 1"/>
          <p:cNvSpPr>
            <a:spLocks noGrp="1"/>
          </p:cNvSpPr>
          <p:nvPr>
            <p:ph type="ctrTitle"/>
          </p:nvPr>
        </p:nvSpPr>
        <p:spPr>
          <a:xfrm>
            <a:off x="1154955" y="1447800"/>
            <a:ext cx="6458419" cy="3329581"/>
          </a:xfrm>
        </p:spPr>
        <p:txBody>
          <a:bodyPr>
            <a:normAutofit fontScale="90000"/>
          </a:bodyPr>
          <a:lstStyle/>
          <a:p>
            <a:r>
              <a:rPr lang="ru-RU" dirty="0">
                <a:ea typeface="+mj-lt"/>
                <a:cs typeface="+mj-lt"/>
              </a:rPr>
              <a:t>Движение тел с переменной массой.</a:t>
            </a:r>
            <a:endParaRPr lang="ru-RU" dirty="0"/>
          </a:p>
        </p:txBody>
      </p:sp>
      <p:sp>
        <p:nvSpPr>
          <p:cNvPr id="14" name="Rectangle 13">
            <a:extLst>
              <a:ext uri="{FF2B5EF4-FFF2-40B4-BE49-F238E27FC236}">
                <a16:creationId xmlns:a16="http://schemas.microsoft.com/office/drawing/2014/main" id="{B61A74B3-E247-44D4-8C48-FAE8E20564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351651579"/>
      </p:ext>
    </p:extLst>
  </p:cSld>
  <p:clrMapOvr>
    <a:overrideClrMapping bg1="lt1" tx1="dk1" bg2="lt2" tx2="dk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a:extLst>
              <a:ext uri="{FF2B5EF4-FFF2-40B4-BE49-F238E27FC236}">
                <a16:creationId xmlns:a16="http://schemas.microsoft.com/office/drawing/2014/main" id="{0105E750-5F27-443A-87C2-4600DF64546B}"/>
              </a:ext>
            </a:extLst>
          </p:cNvPr>
          <p:cNvSpPr>
            <a:spLocks noGrp="1"/>
          </p:cNvSpPr>
          <p:nvPr>
            <p:ph idx="1"/>
          </p:nvPr>
        </p:nvSpPr>
        <p:spPr/>
        <p:txBody>
          <a:bodyPr vert="horz" lIns="91440" tIns="45720" rIns="91440" bIns="45720" rtlCol="0" anchor="t">
            <a:normAutofit/>
          </a:bodyPr>
          <a:lstStyle/>
          <a:p>
            <a:r>
              <a:rPr lang="ru-RU" dirty="0"/>
              <a:t>По мере истечения рабочего тела освободившиеся баки, лишние части оболочки и т. д. начинают обременять ракету ненужным грузом, затрудняя ее разгон. Поэтому для достижения космических скоростей применяют составные (или многоступенчатые) ракеты (см. рисунок). Сначала в таких ракетах работают лишь блоки первой ступени 1. Когда запасы топлива в них кончаются, они отделяются и включается вторая ступень 2; после исчерпания в ней топлива она также отделяется и включается третья ступень 3</a:t>
            </a:r>
            <a:r>
              <a:rPr lang="ru-RU" i="1" dirty="0"/>
              <a:t>. </a:t>
            </a:r>
            <a:r>
              <a:rPr lang="ru-RU" dirty="0"/>
              <a:t>Находящийся в головной части ракеты спутник или какой-либо другой космический аппарат укрыт головным обтекателем 4</a:t>
            </a:r>
            <a:r>
              <a:rPr lang="ru-RU" i="1" dirty="0"/>
              <a:t>, </a:t>
            </a:r>
            <a:r>
              <a:rPr lang="ru-RU" dirty="0"/>
              <a:t>обтекаемая форма которого способствует уменьшению сопротивления воздуха при полете ракеты в атмосфере Земли.</a:t>
            </a:r>
          </a:p>
          <a:p>
            <a:pPr>
              <a:buClr>
                <a:srgbClr val="EF53A5"/>
              </a:buClr>
            </a:pPr>
            <a:endParaRPr lang="ru-RU" dirty="0"/>
          </a:p>
          <a:p>
            <a:pPr>
              <a:buClr>
                <a:srgbClr val="EF53A5"/>
              </a:buClr>
            </a:pPr>
            <a:endParaRPr lang="ru-RU" dirty="0"/>
          </a:p>
        </p:txBody>
      </p:sp>
      <p:sp>
        <p:nvSpPr>
          <p:cNvPr id="5" name="Заголовок 1">
            <a:extLst>
              <a:ext uri="{FF2B5EF4-FFF2-40B4-BE49-F238E27FC236}">
                <a16:creationId xmlns:a16="http://schemas.microsoft.com/office/drawing/2014/main" id="{3333CEEC-ED05-49C1-AC34-0EF33716CDAC}"/>
              </a:ext>
            </a:extLst>
          </p:cNvPr>
          <p:cNvSpPr txBox="1">
            <a:spLocks/>
          </p:cNvSpPr>
          <p:nvPr/>
        </p:nvSpPr>
        <p:spPr>
          <a:xfrm>
            <a:off x="651027" y="519086"/>
            <a:ext cx="9404723" cy="1400530"/>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endParaRPr lang="ru-RU" dirty="0"/>
          </a:p>
        </p:txBody>
      </p:sp>
      <p:sp>
        <p:nvSpPr>
          <p:cNvPr id="7" name="Заголовок 1">
            <a:extLst>
              <a:ext uri="{FF2B5EF4-FFF2-40B4-BE49-F238E27FC236}">
                <a16:creationId xmlns:a16="http://schemas.microsoft.com/office/drawing/2014/main" id="{7A940411-5F41-4624-802C-35C830E125B5}"/>
              </a:ext>
            </a:extLst>
          </p:cNvPr>
          <p:cNvSpPr>
            <a:spLocks noGrp="1"/>
          </p:cNvSpPr>
          <p:nvPr>
            <p:ph type="title"/>
          </p:nvPr>
        </p:nvSpPr>
        <p:spPr>
          <a:xfrm>
            <a:off x="646111" y="378976"/>
            <a:ext cx="9404723" cy="1400530"/>
          </a:xfrm>
        </p:spPr>
        <p:txBody>
          <a:bodyPr/>
          <a:lstStyle/>
          <a:p>
            <a:r>
              <a:rPr lang="ru-RU" dirty="0">
                <a:ea typeface="+mj-lt"/>
                <a:cs typeface="+mj-lt"/>
              </a:rPr>
              <a:t>Глава 1. Что такое реактивное движение</a:t>
            </a:r>
            <a:endParaRPr lang="ru-RU" dirty="0"/>
          </a:p>
        </p:txBody>
      </p:sp>
    </p:spTree>
    <p:extLst>
      <p:ext uri="{BB962C8B-B14F-4D97-AF65-F5344CB8AC3E}">
        <p14:creationId xmlns:p14="http://schemas.microsoft.com/office/powerpoint/2010/main" val="38083107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a:extLst>
              <a:ext uri="{FF2B5EF4-FFF2-40B4-BE49-F238E27FC236}">
                <a16:creationId xmlns:a16="http://schemas.microsoft.com/office/drawing/2014/main" id="{0105E750-5F27-443A-87C2-4600DF64546B}"/>
              </a:ext>
            </a:extLst>
          </p:cNvPr>
          <p:cNvSpPr>
            <a:spLocks noGrp="1"/>
          </p:cNvSpPr>
          <p:nvPr>
            <p:ph idx="1"/>
          </p:nvPr>
        </p:nvSpPr>
        <p:spPr/>
        <p:txBody>
          <a:bodyPr vert="horz" lIns="91440" tIns="45720" rIns="91440" bIns="45720" rtlCol="0" anchor="t">
            <a:normAutofit/>
          </a:bodyPr>
          <a:lstStyle/>
          <a:p>
            <a:r>
              <a:rPr lang="ru-RU" dirty="0"/>
              <a:t>Когда реактивная газовая струя с большой скоростью выбрасывается из ракеты, сама ракета устремляется в противоположную сторону. Почему это происходит?</a:t>
            </a:r>
          </a:p>
          <a:p>
            <a:pPr>
              <a:buClr>
                <a:srgbClr val="EF53A5"/>
              </a:buClr>
            </a:pPr>
            <a:r>
              <a:rPr lang="ru-RU" dirty="0"/>
              <a:t>Согласно третьему закону Ньютона, сила F, с которой ракета действует на рабочее тело, равна по величине и противоположна по направлению силе F</a:t>
            </a:r>
            <a:r>
              <a:rPr lang="ru-RU" i="1" dirty="0"/>
              <a:t>', </a:t>
            </a:r>
            <a:r>
              <a:rPr lang="ru-RU" dirty="0"/>
              <a:t>с которой рабочее тело действует на корпус ракеты:</a:t>
            </a:r>
          </a:p>
          <a:p>
            <a:pPr>
              <a:buClr>
                <a:srgbClr val="EF53A5"/>
              </a:buClr>
            </a:pPr>
            <a:r>
              <a:rPr lang="ru-RU" b="1" i="1" dirty="0"/>
              <a:t>F' = F.</a:t>
            </a:r>
            <a:endParaRPr lang="ru-RU" dirty="0"/>
          </a:p>
          <a:p>
            <a:pPr>
              <a:buClr>
                <a:srgbClr val="EF53A5"/>
              </a:buClr>
            </a:pPr>
            <a:r>
              <a:rPr lang="ru-RU" dirty="0"/>
              <a:t>Сила F</a:t>
            </a:r>
            <a:r>
              <a:rPr lang="ru-RU" i="1" dirty="0"/>
              <a:t>' </a:t>
            </a:r>
            <a:r>
              <a:rPr lang="ru-RU" dirty="0"/>
              <a:t>(которую называют реактивной силой) и разгоняет ракету.</a:t>
            </a:r>
          </a:p>
          <a:p>
            <a:pPr>
              <a:buClr>
                <a:srgbClr val="EF53A5"/>
              </a:buClr>
            </a:pPr>
            <a:endParaRPr lang="ru-RU" dirty="0"/>
          </a:p>
          <a:p>
            <a:pPr>
              <a:buClr>
                <a:srgbClr val="EF53A5"/>
              </a:buClr>
            </a:pPr>
            <a:endParaRPr lang="ru-RU" dirty="0"/>
          </a:p>
        </p:txBody>
      </p:sp>
      <p:sp>
        <p:nvSpPr>
          <p:cNvPr id="5" name="Заголовок 1">
            <a:extLst>
              <a:ext uri="{FF2B5EF4-FFF2-40B4-BE49-F238E27FC236}">
                <a16:creationId xmlns:a16="http://schemas.microsoft.com/office/drawing/2014/main" id="{3333CEEC-ED05-49C1-AC34-0EF33716CDAC}"/>
              </a:ext>
            </a:extLst>
          </p:cNvPr>
          <p:cNvSpPr txBox="1">
            <a:spLocks/>
          </p:cNvSpPr>
          <p:nvPr/>
        </p:nvSpPr>
        <p:spPr>
          <a:xfrm>
            <a:off x="651027" y="519086"/>
            <a:ext cx="9404723" cy="1400530"/>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endParaRPr lang="ru-RU" dirty="0"/>
          </a:p>
        </p:txBody>
      </p:sp>
      <p:sp>
        <p:nvSpPr>
          <p:cNvPr id="7" name="Заголовок 1">
            <a:extLst>
              <a:ext uri="{FF2B5EF4-FFF2-40B4-BE49-F238E27FC236}">
                <a16:creationId xmlns:a16="http://schemas.microsoft.com/office/drawing/2014/main" id="{7A940411-5F41-4624-802C-35C830E125B5}"/>
              </a:ext>
            </a:extLst>
          </p:cNvPr>
          <p:cNvSpPr>
            <a:spLocks noGrp="1"/>
          </p:cNvSpPr>
          <p:nvPr>
            <p:ph type="title"/>
          </p:nvPr>
        </p:nvSpPr>
        <p:spPr>
          <a:xfrm>
            <a:off x="646111" y="378976"/>
            <a:ext cx="9404723" cy="1400530"/>
          </a:xfrm>
        </p:spPr>
        <p:txBody>
          <a:bodyPr/>
          <a:lstStyle/>
          <a:p>
            <a:r>
              <a:rPr lang="ru-RU" dirty="0">
                <a:ea typeface="+mj-lt"/>
                <a:cs typeface="+mj-lt"/>
              </a:rPr>
              <a:t>Глава 1. Что такое реактивное движение</a:t>
            </a:r>
            <a:endParaRPr lang="ru-RU" dirty="0"/>
          </a:p>
        </p:txBody>
      </p:sp>
    </p:spTree>
    <p:extLst>
      <p:ext uri="{BB962C8B-B14F-4D97-AF65-F5344CB8AC3E}">
        <p14:creationId xmlns:p14="http://schemas.microsoft.com/office/powerpoint/2010/main" val="5067240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a:extLst>
              <a:ext uri="{FF2B5EF4-FFF2-40B4-BE49-F238E27FC236}">
                <a16:creationId xmlns:a16="http://schemas.microsoft.com/office/drawing/2014/main" id="{0105E750-5F27-443A-87C2-4600DF64546B}"/>
              </a:ext>
            </a:extLst>
          </p:cNvPr>
          <p:cNvSpPr>
            <a:spLocks noGrp="1"/>
          </p:cNvSpPr>
          <p:nvPr>
            <p:ph idx="1"/>
          </p:nvPr>
        </p:nvSpPr>
        <p:spPr/>
        <p:txBody>
          <a:bodyPr vert="horz" lIns="91440" tIns="45720" rIns="91440" bIns="45720" rtlCol="0" anchor="t">
            <a:normAutofit/>
          </a:bodyPr>
          <a:lstStyle/>
          <a:p>
            <a:r>
              <a:rPr lang="ru-RU" dirty="0"/>
              <a:t>Из этого равенства следует, что сообщаемый телу импульс равен произведению силы на время ее действия. Поэтому одинаковые силы, действующие в течение одного и того же времени, сообщают телам равные импульсы. В данном случае импульс </a:t>
            </a:r>
            <a:r>
              <a:rPr lang="ru-RU" dirty="0" err="1"/>
              <a:t>m</a:t>
            </a:r>
            <a:r>
              <a:rPr lang="ru-RU" baseline="-25000" dirty="0" err="1"/>
              <a:t>р</a:t>
            </a:r>
            <a:r>
              <a:rPr lang="ru-RU" dirty="0" err="1"/>
              <a:t>v</a:t>
            </a:r>
            <a:r>
              <a:rPr lang="ru-RU" baseline="-25000" dirty="0" err="1"/>
              <a:t>р</a:t>
            </a:r>
            <a:r>
              <a:rPr lang="ru-RU" dirty="0"/>
              <a:t>, приобретаемый ракетой, должен быть равен импульсу выброшенных газов:</a:t>
            </a:r>
          </a:p>
          <a:p>
            <a:pPr>
              <a:buClr>
                <a:srgbClr val="EF53A5"/>
              </a:buClr>
            </a:pPr>
            <a:r>
              <a:rPr lang="ru-RU" dirty="0"/>
              <a:t>Отсюда следует, что скорость ракеты</a:t>
            </a:r>
          </a:p>
          <a:p>
            <a:pPr>
              <a:buClr>
                <a:srgbClr val="EF53A5"/>
              </a:buClr>
            </a:pPr>
            <a:endParaRPr lang="ru-RU" dirty="0"/>
          </a:p>
          <a:p>
            <a:pPr>
              <a:buClr>
                <a:srgbClr val="EF53A5"/>
              </a:buClr>
            </a:pPr>
            <a:endParaRPr lang="ru-RU" dirty="0"/>
          </a:p>
        </p:txBody>
      </p:sp>
      <p:sp>
        <p:nvSpPr>
          <p:cNvPr id="5" name="Заголовок 1">
            <a:extLst>
              <a:ext uri="{FF2B5EF4-FFF2-40B4-BE49-F238E27FC236}">
                <a16:creationId xmlns:a16="http://schemas.microsoft.com/office/drawing/2014/main" id="{3333CEEC-ED05-49C1-AC34-0EF33716CDAC}"/>
              </a:ext>
            </a:extLst>
          </p:cNvPr>
          <p:cNvSpPr txBox="1">
            <a:spLocks/>
          </p:cNvSpPr>
          <p:nvPr/>
        </p:nvSpPr>
        <p:spPr>
          <a:xfrm>
            <a:off x="651027" y="519086"/>
            <a:ext cx="9404723" cy="1400530"/>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endParaRPr lang="ru-RU" dirty="0"/>
          </a:p>
        </p:txBody>
      </p:sp>
      <p:sp>
        <p:nvSpPr>
          <p:cNvPr id="7" name="Заголовок 1">
            <a:extLst>
              <a:ext uri="{FF2B5EF4-FFF2-40B4-BE49-F238E27FC236}">
                <a16:creationId xmlns:a16="http://schemas.microsoft.com/office/drawing/2014/main" id="{7A940411-5F41-4624-802C-35C830E125B5}"/>
              </a:ext>
            </a:extLst>
          </p:cNvPr>
          <p:cNvSpPr>
            <a:spLocks noGrp="1"/>
          </p:cNvSpPr>
          <p:nvPr>
            <p:ph type="title"/>
          </p:nvPr>
        </p:nvSpPr>
        <p:spPr>
          <a:xfrm>
            <a:off x="646111" y="378976"/>
            <a:ext cx="9404723" cy="1400530"/>
          </a:xfrm>
        </p:spPr>
        <p:txBody>
          <a:bodyPr/>
          <a:lstStyle/>
          <a:p>
            <a:r>
              <a:rPr lang="ru-RU" dirty="0">
                <a:ea typeface="+mj-lt"/>
                <a:cs typeface="+mj-lt"/>
              </a:rPr>
              <a:t>Глава 1. Что такое реактивное движение</a:t>
            </a:r>
            <a:endParaRPr lang="ru-RU" dirty="0"/>
          </a:p>
        </p:txBody>
      </p:sp>
    </p:spTree>
    <p:extLst>
      <p:ext uri="{BB962C8B-B14F-4D97-AF65-F5344CB8AC3E}">
        <p14:creationId xmlns:p14="http://schemas.microsoft.com/office/powerpoint/2010/main" val="30269840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a:extLst>
              <a:ext uri="{FF2B5EF4-FFF2-40B4-BE49-F238E27FC236}">
                <a16:creationId xmlns:a16="http://schemas.microsoft.com/office/drawing/2014/main" id="{0105E750-5F27-443A-87C2-4600DF64546B}"/>
              </a:ext>
            </a:extLst>
          </p:cNvPr>
          <p:cNvSpPr>
            <a:spLocks noGrp="1"/>
          </p:cNvSpPr>
          <p:nvPr>
            <p:ph idx="1"/>
          </p:nvPr>
        </p:nvSpPr>
        <p:spPr/>
        <p:txBody>
          <a:bodyPr vert="horz" lIns="91440" tIns="45720" rIns="91440" bIns="45720" rtlCol="0" anchor="t">
            <a:normAutofit lnSpcReduction="10000"/>
          </a:bodyPr>
          <a:lstStyle/>
          <a:p>
            <a:r>
              <a:rPr lang="ru-RU" dirty="0"/>
              <a:t>Проанализируем полученное выражение. Мы видим, что скорость ракеты тем больше, чем больше скорость выбрасываемых газов и чем больше отношение массы рабочего тела (т. е. массы топлива) к конечной («сухой») массе ракеты. Эта формула является приближенной. В ней не учитывается, что по мере сгорания топлива масса летящей ракеты становится все меньше и меньше. Точная формула для скорости ракеты впервые была получена в 1897 г. К. Э. Циолковским и потому носит его имя. Формула Циолковского позволяет рассчитать запасы топлива, необходимые для сообщения ракете заданной скорости. В таблице приведены отношения начальной массы ракеты </a:t>
            </a:r>
            <a:r>
              <a:rPr lang="ru-RU" i="1" dirty="0"/>
              <a:t>то </a:t>
            </a:r>
            <a:r>
              <a:rPr lang="ru-RU" dirty="0"/>
              <a:t>к ее конечной массе т, соответствующие разным скоростям ракеты при скорости газовой струи (относительно ракеты) </a:t>
            </a:r>
            <a:r>
              <a:rPr lang="ru-RU" i="1" dirty="0"/>
              <a:t>V = 4 </a:t>
            </a:r>
            <a:r>
              <a:rPr lang="ru-RU" dirty="0"/>
              <a:t>км/с.</a:t>
            </a:r>
          </a:p>
          <a:p>
            <a:pPr>
              <a:buClr>
                <a:srgbClr val="EF53A5"/>
              </a:buClr>
            </a:pPr>
            <a:endParaRPr lang="ru-RU" dirty="0"/>
          </a:p>
          <a:p>
            <a:pPr>
              <a:buClr>
                <a:srgbClr val="EF53A5"/>
              </a:buClr>
            </a:pPr>
            <a:endParaRPr lang="ru-RU" dirty="0"/>
          </a:p>
          <a:p>
            <a:pPr>
              <a:buClr>
                <a:srgbClr val="EF53A5"/>
              </a:buClr>
            </a:pPr>
            <a:endParaRPr lang="ru-RU" dirty="0"/>
          </a:p>
        </p:txBody>
      </p:sp>
      <p:sp>
        <p:nvSpPr>
          <p:cNvPr id="5" name="Заголовок 1">
            <a:extLst>
              <a:ext uri="{FF2B5EF4-FFF2-40B4-BE49-F238E27FC236}">
                <a16:creationId xmlns:a16="http://schemas.microsoft.com/office/drawing/2014/main" id="{3333CEEC-ED05-49C1-AC34-0EF33716CDAC}"/>
              </a:ext>
            </a:extLst>
          </p:cNvPr>
          <p:cNvSpPr txBox="1">
            <a:spLocks/>
          </p:cNvSpPr>
          <p:nvPr/>
        </p:nvSpPr>
        <p:spPr>
          <a:xfrm>
            <a:off x="651027" y="519086"/>
            <a:ext cx="9404723" cy="1400530"/>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endParaRPr lang="ru-RU" dirty="0"/>
          </a:p>
        </p:txBody>
      </p:sp>
      <p:sp>
        <p:nvSpPr>
          <p:cNvPr id="7" name="Заголовок 1">
            <a:extLst>
              <a:ext uri="{FF2B5EF4-FFF2-40B4-BE49-F238E27FC236}">
                <a16:creationId xmlns:a16="http://schemas.microsoft.com/office/drawing/2014/main" id="{7A940411-5F41-4624-802C-35C830E125B5}"/>
              </a:ext>
            </a:extLst>
          </p:cNvPr>
          <p:cNvSpPr>
            <a:spLocks noGrp="1"/>
          </p:cNvSpPr>
          <p:nvPr>
            <p:ph type="title"/>
          </p:nvPr>
        </p:nvSpPr>
        <p:spPr>
          <a:xfrm>
            <a:off x="646111" y="378976"/>
            <a:ext cx="9404723" cy="1400530"/>
          </a:xfrm>
        </p:spPr>
        <p:txBody>
          <a:bodyPr/>
          <a:lstStyle/>
          <a:p>
            <a:r>
              <a:rPr lang="ru-RU" dirty="0">
                <a:ea typeface="+mj-lt"/>
                <a:cs typeface="+mj-lt"/>
              </a:rPr>
              <a:t>Глава 1. Что такое реактивное движение</a:t>
            </a:r>
            <a:endParaRPr lang="ru-RU" dirty="0"/>
          </a:p>
        </p:txBody>
      </p:sp>
    </p:spTree>
    <p:extLst>
      <p:ext uri="{BB962C8B-B14F-4D97-AF65-F5344CB8AC3E}">
        <p14:creationId xmlns:p14="http://schemas.microsoft.com/office/powerpoint/2010/main" val="1958946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a:extLst>
              <a:ext uri="{FF2B5EF4-FFF2-40B4-BE49-F238E27FC236}">
                <a16:creationId xmlns:a16="http://schemas.microsoft.com/office/drawing/2014/main" id="{0105E750-5F27-443A-87C2-4600DF64546B}"/>
              </a:ext>
            </a:extLst>
          </p:cNvPr>
          <p:cNvSpPr>
            <a:spLocks noGrp="1"/>
          </p:cNvSpPr>
          <p:nvPr>
            <p:ph idx="1"/>
          </p:nvPr>
        </p:nvSpPr>
        <p:spPr/>
        <p:txBody>
          <a:bodyPr vert="horz" lIns="91440" tIns="45720" rIns="91440" bIns="45720" rtlCol="0" anchor="t">
            <a:normAutofit/>
          </a:bodyPr>
          <a:lstStyle/>
          <a:p>
            <a:r>
              <a:rPr lang="ru-RU" dirty="0"/>
              <a:t>Например, для сообщения ракете скорости, превышающей скорость истечения газов в 4 раза </a:t>
            </a:r>
            <a:r>
              <a:rPr lang="ru-RU" i="1" dirty="0"/>
              <a:t>(V </a:t>
            </a:r>
            <a:r>
              <a:rPr lang="ru-RU" i="1" baseline="-25000" dirty="0"/>
              <a:t>р</a:t>
            </a:r>
            <a:r>
              <a:rPr lang="ru-RU" i="1" dirty="0"/>
              <a:t>=16 </a:t>
            </a:r>
            <a:r>
              <a:rPr lang="ru-RU" dirty="0"/>
              <a:t>км/с), необходимо, чтобы начальная масса ракеты (вместе с топливом) превосходила конечную («сухую») массу ракеты в 55 раз </a:t>
            </a:r>
            <a:r>
              <a:rPr lang="ru-RU" i="1" dirty="0"/>
              <a:t>(то/т = 55). </a:t>
            </a:r>
            <a:r>
              <a:rPr lang="ru-RU" dirty="0"/>
              <a:t>Это означает, что львиную долю от всей массы ракеты на старте должна составлять именно масса топлива. Полезная же нагрузка по сравнению с ней должна иметь очень малую массу. Важный вклад в развитие теории реактивного движения внес современник К. Э. Циолковского русский ученый И. В. Мещерский (1859--1935). Его именем названо уравнение движения тела с переменной массой.</a:t>
            </a:r>
          </a:p>
          <a:p>
            <a:pPr>
              <a:buClr>
                <a:srgbClr val="EF53A5"/>
              </a:buClr>
            </a:pPr>
            <a:endParaRPr lang="ru-RU" dirty="0"/>
          </a:p>
          <a:p>
            <a:pPr>
              <a:buClr>
                <a:srgbClr val="EF53A5"/>
              </a:buClr>
            </a:pPr>
            <a:endParaRPr lang="ru-RU" dirty="0"/>
          </a:p>
        </p:txBody>
      </p:sp>
      <p:sp>
        <p:nvSpPr>
          <p:cNvPr id="5" name="Заголовок 1">
            <a:extLst>
              <a:ext uri="{FF2B5EF4-FFF2-40B4-BE49-F238E27FC236}">
                <a16:creationId xmlns:a16="http://schemas.microsoft.com/office/drawing/2014/main" id="{3333CEEC-ED05-49C1-AC34-0EF33716CDAC}"/>
              </a:ext>
            </a:extLst>
          </p:cNvPr>
          <p:cNvSpPr txBox="1">
            <a:spLocks/>
          </p:cNvSpPr>
          <p:nvPr/>
        </p:nvSpPr>
        <p:spPr>
          <a:xfrm>
            <a:off x="651027" y="519086"/>
            <a:ext cx="9404723" cy="1400530"/>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endParaRPr lang="ru-RU" dirty="0"/>
          </a:p>
        </p:txBody>
      </p:sp>
      <p:sp>
        <p:nvSpPr>
          <p:cNvPr id="7" name="Заголовок 1">
            <a:extLst>
              <a:ext uri="{FF2B5EF4-FFF2-40B4-BE49-F238E27FC236}">
                <a16:creationId xmlns:a16="http://schemas.microsoft.com/office/drawing/2014/main" id="{7A940411-5F41-4624-802C-35C830E125B5}"/>
              </a:ext>
            </a:extLst>
          </p:cNvPr>
          <p:cNvSpPr>
            <a:spLocks noGrp="1"/>
          </p:cNvSpPr>
          <p:nvPr>
            <p:ph type="title"/>
          </p:nvPr>
        </p:nvSpPr>
        <p:spPr>
          <a:xfrm>
            <a:off x="646111" y="378976"/>
            <a:ext cx="9404723" cy="1400530"/>
          </a:xfrm>
        </p:spPr>
        <p:txBody>
          <a:bodyPr/>
          <a:lstStyle/>
          <a:p>
            <a:r>
              <a:rPr lang="ru-RU" dirty="0">
                <a:ea typeface="+mj-lt"/>
                <a:cs typeface="+mj-lt"/>
              </a:rPr>
              <a:t>Глава 1. Что такое реактивное движение</a:t>
            </a:r>
            <a:endParaRPr lang="ru-RU" dirty="0"/>
          </a:p>
        </p:txBody>
      </p:sp>
    </p:spTree>
    <p:extLst>
      <p:ext uri="{BB962C8B-B14F-4D97-AF65-F5344CB8AC3E}">
        <p14:creationId xmlns:p14="http://schemas.microsoft.com/office/powerpoint/2010/main" val="10587250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a:extLst>
              <a:ext uri="{FF2B5EF4-FFF2-40B4-BE49-F238E27FC236}">
                <a16:creationId xmlns:a16="http://schemas.microsoft.com/office/drawing/2014/main" id="{0105E750-5F27-443A-87C2-4600DF64546B}"/>
              </a:ext>
            </a:extLst>
          </p:cNvPr>
          <p:cNvSpPr>
            <a:spLocks noGrp="1"/>
          </p:cNvSpPr>
          <p:nvPr>
            <p:ph idx="1"/>
          </p:nvPr>
        </p:nvSpPr>
        <p:spPr/>
        <p:txBody>
          <a:bodyPr vert="horz" lIns="91440" tIns="45720" rIns="91440" bIns="45720" rtlCol="0" anchor="t">
            <a:normAutofit fontScale="85000" lnSpcReduction="10000"/>
          </a:bodyPr>
          <a:lstStyle/>
          <a:p>
            <a:r>
              <a:rPr lang="ru-RU" b="1" i="1" dirty="0"/>
              <a:t>Реактивный двигатель </a:t>
            </a:r>
            <a:r>
              <a:rPr lang="ru-RU" dirty="0"/>
              <a:t>- это </a:t>
            </a:r>
            <a:r>
              <a:rPr lang="ru-RU" i="1" dirty="0"/>
              <a:t>двигатель, преобразующий химическую энергию топлива в кинетическую энергию газовой струи</a:t>
            </a:r>
            <a:r>
              <a:rPr lang="ru-RU" dirty="0"/>
              <a:t>, при этом двигатель приобретает скорость в обратном направлении. На каких же принципах и физических законах основывается его действие? Каждый знает, что выстрел из ружья сопровождается отдачей. Если бы вес пули равнялся бы весу ружья, они бы разлетелись с одинаковой скоростью.</a:t>
            </a:r>
          </a:p>
          <a:p>
            <a:pPr>
              <a:buClr>
                <a:srgbClr val="EF53A5"/>
              </a:buClr>
            </a:pPr>
            <a:r>
              <a:rPr lang="ru-RU" dirty="0"/>
              <a:t>Отдача происходит потому, что отбрасываемая масса газов создаёт реактивную силу, благодаря которой может быть обеспечено движение как в воздухе, так и в безвоздушном пространстве. И чем больше масса и скорость истекающих газов, тем большую силу отдачи ощущает наше плечо, чем сильнее реакция ружья, тем больше реактивная сила. </a:t>
            </a:r>
          </a:p>
          <a:p>
            <a:pPr>
              <a:buClr>
                <a:srgbClr val="EF53A5"/>
              </a:buClr>
            </a:pPr>
            <a:r>
              <a:rPr lang="ru-RU" dirty="0"/>
              <a:t>Это легко объяснить из закона сохранения импульса, который гласит, что </a:t>
            </a:r>
            <a:r>
              <a:rPr lang="ru-RU" i="1" dirty="0"/>
              <a:t>геометрическая </a:t>
            </a:r>
            <a:r>
              <a:rPr lang="ru-RU" dirty="0"/>
              <a:t>(т.е. векторная) </a:t>
            </a:r>
            <a:r>
              <a:rPr lang="ru-RU" i="1" dirty="0"/>
              <a:t>сумма импульсов тел, составляющих замкнутую систему, остаётся постоянной при любых движениях и взаимодействиях тел системы.</a:t>
            </a:r>
            <a:endParaRPr lang="ru-RU" dirty="0"/>
          </a:p>
          <a:p>
            <a:pPr>
              <a:buClr>
                <a:srgbClr val="EF53A5"/>
              </a:buClr>
            </a:pPr>
            <a:endParaRPr lang="ru-RU" dirty="0"/>
          </a:p>
          <a:p>
            <a:pPr>
              <a:buClr>
                <a:srgbClr val="EF53A5"/>
              </a:buClr>
            </a:pPr>
            <a:endParaRPr lang="ru-RU" dirty="0"/>
          </a:p>
        </p:txBody>
      </p:sp>
      <p:sp>
        <p:nvSpPr>
          <p:cNvPr id="5" name="Заголовок 1">
            <a:extLst>
              <a:ext uri="{FF2B5EF4-FFF2-40B4-BE49-F238E27FC236}">
                <a16:creationId xmlns:a16="http://schemas.microsoft.com/office/drawing/2014/main" id="{3333CEEC-ED05-49C1-AC34-0EF33716CDAC}"/>
              </a:ext>
            </a:extLst>
          </p:cNvPr>
          <p:cNvSpPr txBox="1">
            <a:spLocks/>
          </p:cNvSpPr>
          <p:nvPr/>
        </p:nvSpPr>
        <p:spPr>
          <a:xfrm>
            <a:off x="651027" y="519086"/>
            <a:ext cx="9404723" cy="1400530"/>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endParaRPr lang="ru-RU" dirty="0"/>
          </a:p>
        </p:txBody>
      </p:sp>
      <p:sp>
        <p:nvSpPr>
          <p:cNvPr id="7" name="Заголовок 1">
            <a:extLst>
              <a:ext uri="{FF2B5EF4-FFF2-40B4-BE49-F238E27FC236}">
                <a16:creationId xmlns:a16="http://schemas.microsoft.com/office/drawing/2014/main" id="{7A940411-5F41-4624-802C-35C830E125B5}"/>
              </a:ext>
            </a:extLst>
          </p:cNvPr>
          <p:cNvSpPr>
            <a:spLocks noGrp="1"/>
          </p:cNvSpPr>
          <p:nvPr>
            <p:ph type="title"/>
          </p:nvPr>
        </p:nvSpPr>
        <p:spPr>
          <a:xfrm>
            <a:off x="646111" y="378976"/>
            <a:ext cx="9404723" cy="1400530"/>
          </a:xfrm>
        </p:spPr>
        <p:txBody>
          <a:bodyPr/>
          <a:lstStyle/>
          <a:p>
            <a:r>
              <a:rPr lang="ru-RU" dirty="0">
                <a:ea typeface="+mj-lt"/>
                <a:cs typeface="+mj-lt"/>
              </a:rPr>
              <a:t>Глава 1. Что такое реактивное движение</a:t>
            </a:r>
            <a:endParaRPr lang="ru-RU" dirty="0"/>
          </a:p>
        </p:txBody>
      </p:sp>
    </p:spTree>
    <p:extLst>
      <p:ext uri="{BB962C8B-B14F-4D97-AF65-F5344CB8AC3E}">
        <p14:creationId xmlns:p14="http://schemas.microsoft.com/office/powerpoint/2010/main" val="36462717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a:extLst>
              <a:ext uri="{FF2B5EF4-FFF2-40B4-BE49-F238E27FC236}">
                <a16:creationId xmlns:a16="http://schemas.microsoft.com/office/drawing/2014/main" id="{0105E750-5F27-443A-87C2-4600DF64546B}"/>
              </a:ext>
            </a:extLst>
          </p:cNvPr>
          <p:cNvSpPr>
            <a:spLocks noGrp="1"/>
          </p:cNvSpPr>
          <p:nvPr>
            <p:ph idx="1"/>
          </p:nvPr>
        </p:nvSpPr>
        <p:spPr/>
        <p:txBody>
          <a:bodyPr vert="horz" lIns="91440" tIns="45720" rIns="91440" bIns="45720" rtlCol="0" anchor="t">
            <a:normAutofit fontScale="92500" lnSpcReduction="20000"/>
          </a:bodyPr>
          <a:lstStyle/>
          <a:p>
            <a:r>
              <a:rPr lang="ru-RU" dirty="0"/>
              <a:t>Циолковский вывел формулу, позволяющую рассчитать максимальную скорость, которую может развить ракета. Вот эта формула:</a:t>
            </a:r>
          </a:p>
          <a:p>
            <a:pPr>
              <a:buClr>
                <a:srgbClr val="EF53A5"/>
              </a:buClr>
            </a:pPr>
            <a:r>
              <a:rPr lang="ru-RU" dirty="0"/>
              <a:t>Здесь </a:t>
            </a:r>
            <a:r>
              <a:rPr lang="ru-RU" dirty="0" err="1"/>
              <a:t>v</a:t>
            </a:r>
            <a:r>
              <a:rPr lang="ru-RU" baseline="-25000" dirty="0" err="1"/>
              <a:t>max</a:t>
            </a:r>
            <a:r>
              <a:rPr lang="ru-RU" dirty="0"/>
              <a:t> - максимальная скорость ракеты, v</a:t>
            </a:r>
            <a:r>
              <a:rPr lang="ru-RU" baseline="-25000" dirty="0"/>
              <a:t>0</a:t>
            </a:r>
            <a:r>
              <a:rPr lang="ru-RU" dirty="0"/>
              <a:t> - начальная скорость, </a:t>
            </a:r>
            <a:r>
              <a:rPr lang="ru-RU" dirty="0" err="1"/>
              <a:t>v</a:t>
            </a:r>
            <a:r>
              <a:rPr lang="ru-RU" baseline="-25000" dirty="0" err="1"/>
              <a:t>r</a:t>
            </a:r>
            <a:r>
              <a:rPr lang="ru-RU" dirty="0"/>
              <a:t> - скорость истечения газов из сопла, m - начальная масса топлива, а M - масса пустой ракеты. Как видно из формулы, эта максимально достижимая скорость зависит в первую очередь от скорости истечения газов из сопла, которая в свою очередь зависит прежде всего от вида топлива и температуры газовой струи. Чем выше температура, тем больше скорость. Значит, для ракеты нужно подбирать самое калорийное топливо, дающее наибольшее количество теплоты. Из формулы следует также, что эта скорость зависит и от начальной и конечной массой ракеты, т.е. от того, какая часть её веса приходится на горючее, и какая - на бесполезные (с точки зрения скорости полёта) конструкции: корпус, механизмы, и т.д.</a:t>
            </a:r>
          </a:p>
          <a:p>
            <a:pPr>
              <a:buClr>
                <a:srgbClr val="EF53A5"/>
              </a:buClr>
            </a:pPr>
            <a:endParaRPr lang="ru-RU" dirty="0"/>
          </a:p>
          <a:p>
            <a:pPr>
              <a:buClr>
                <a:srgbClr val="EF53A5"/>
              </a:buClr>
            </a:pPr>
            <a:endParaRPr lang="ru-RU" dirty="0"/>
          </a:p>
        </p:txBody>
      </p:sp>
      <p:sp>
        <p:nvSpPr>
          <p:cNvPr id="5" name="Заголовок 1">
            <a:extLst>
              <a:ext uri="{FF2B5EF4-FFF2-40B4-BE49-F238E27FC236}">
                <a16:creationId xmlns:a16="http://schemas.microsoft.com/office/drawing/2014/main" id="{3333CEEC-ED05-49C1-AC34-0EF33716CDAC}"/>
              </a:ext>
            </a:extLst>
          </p:cNvPr>
          <p:cNvSpPr txBox="1">
            <a:spLocks/>
          </p:cNvSpPr>
          <p:nvPr/>
        </p:nvSpPr>
        <p:spPr>
          <a:xfrm>
            <a:off x="651027" y="519086"/>
            <a:ext cx="9404723" cy="1400530"/>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endParaRPr lang="ru-RU" dirty="0"/>
          </a:p>
        </p:txBody>
      </p:sp>
      <p:sp>
        <p:nvSpPr>
          <p:cNvPr id="7" name="Заголовок 1">
            <a:extLst>
              <a:ext uri="{FF2B5EF4-FFF2-40B4-BE49-F238E27FC236}">
                <a16:creationId xmlns:a16="http://schemas.microsoft.com/office/drawing/2014/main" id="{7A940411-5F41-4624-802C-35C830E125B5}"/>
              </a:ext>
            </a:extLst>
          </p:cNvPr>
          <p:cNvSpPr>
            <a:spLocks noGrp="1"/>
          </p:cNvSpPr>
          <p:nvPr>
            <p:ph type="title"/>
          </p:nvPr>
        </p:nvSpPr>
        <p:spPr>
          <a:xfrm>
            <a:off x="646111" y="378976"/>
            <a:ext cx="9404723" cy="1400530"/>
          </a:xfrm>
        </p:spPr>
        <p:txBody>
          <a:bodyPr/>
          <a:lstStyle/>
          <a:p>
            <a:r>
              <a:rPr lang="ru-RU" dirty="0">
                <a:ea typeface="+mj-lt"/>
                <a:cs typeface="+mj-lt"/>
              </a:rPr>
              <a:t>Глава 1. Что такое реактивное движение</a:t>
            </a:r>
            <a:endParaRPr lang="ru-RU" dirty="0"/>
          </a:p>
        </p:txBody>
      </p:sp>
    </p:spTree>
    <p:extLst>
      <p:ext uri="{BB962C8B-B14F-4D97-AF65-F5344CB8AC3E}">
        <p14:creationId xmlns:p14="http://schemas.microsoft.com/office/powerpoint/2010/main" val="24877684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a:extLst>
              <a:ext uri="{FF2B5EF4-FFF2-40B4-BE49-F238E27FC236}">
                <a16:creationId xmlns:a16="http://schemas.microsoft.com/office/drawing/2014/main" id="{0105E750-5F27-443A-87C2-4600DF64546B}"/>
              </a:ext>
            </a:extLst>
          </p:cNvPr>
          <p:cNvSpPr>
            <a:spLocks noGrp="1"/>
          </p:cNvSpPr>
          <p:nvPr>
            <p:ph idx="1"/>
          </p:nvPr>
        </p:nvSpPr>
        <p:spPr/>
        <p:txBody>
          <a:bodyPr vert="horz" lIns="91440" tIns="45720" rIns="91440" bIns="45720" rtlCol="0" anchor="t">
            <a:normAutofit/>
          </a:bodyPr>
          <a:lstStyle/>
          <a:p>
            <a:r>
              <a:rPr lang="ru-RU" dirty="0"/>
              <a:t>Эта формула Циолковского является фундаментом, на котором зиждется весь расчёт современных ракет. Отношение массы топлива к массе ракеты в конце работы двигателя(т.е. по существу к весу пустой ракеты) называется числом Циолковского.</a:t>
            </a:r>
          </a:p>
          <a:p>
            <a:pPr>
              <a:buClr>
                <a:srgbClr val="EF53A5"/>
              </a:buClr>
            </a:pPr>
            <a:r>
              <a:rPr lang="ru-RU" dirty="0"/>
              <a:t>Основной вывод из этой формулы состоит в том, что </a:t>
            </a:r>
            <a:r>
              <a:rPr lang="ru-RU" i="1" dirty="0"/>
              <a:t>в безвоздушном пространстве ракета разовьёт тем большую скорость, чем больше скорость истечения газов и чем больше число Циолковского.</a:t>
            </a:r>
            <a:endParaRPr lang="ru-RU" dirty="0"/>
          </a:p>
          <a:p>
            <a:pPr>
              <a:buClr>
                <a:srgbClr val="EF53A5"/>
              </a:buClr>
            </a:pPr>
            <a:r>
              <a:rPr lang="ru-RU" i="1" dirty="0"/>
              <a:t>Я постарался объяснить как можно подробно и просто</a:t>
            </a:r>
          </a:p>
          <a:p>
            <a:pPr>
              <a:buClr>
                <a:srgbClr val="EF53A5"/>
              </a:buClr>
            </a:pPr>
            <a:endParaRPr lang="ru-RU" dirty="0"/>
          </a:p>
          <a:p>
            <a:pPr>
              <a:buClr>
                <a:srgbClr val="EF53A5"/>
              </a:buClr>
            </a:pPr>
            <a:endParaRPr lang="ru-RU" dirty="0"/>
          </a:p>
        </p:txBody>
      </p:sp>
      <p:sp>
        <p:nvSpPr>
          <p:cNvPr id="5" name="Заголовок 1">
            <a:extLst>
              <a:ext uri="{FF2B5EF4-FFF2-40B4-BE49-F238E27FC236}">
                <a16:creationId xmlns:a16="http://schemas.microsoft.com/office/drawing/2014/main" id="{3333CEEC-ED05-49C1-AC34-0EF33716CDAC}"/>
              </a:ext>
            </a:extLst>
          </p:cNvPr>
          <p:cNvSpPr txBox="1">
            <a:spLocks/>
          </p:cNvSpPr>
          <p:nvPr/>
        </p:nvSpPr>
        <p:spPr>
          <a:xfrm>
            <a:off x="651027" y="519086"/>
            <a:ext cx="9404723" cy="1400530"/>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endParaRPr lang="ru-RU" dirty="0"/>
          </a:p>
        </p:txBody>
      </p:sp>
      <p:sp>
        <p:nvSpPr>
          <p:cNvPr id="7" name="Заголовок 1">
            <a:extLst>
              <a:ext uri="{FF2B5EF4-FFF2-40B4-BE49-F238E27FC236}">
                <a16:creationId xmlns:a16="http://schemas.microsoft.com/office/drawing/2014/main" id="{7A940411-5F41-4624-802C-35C830E125B5}"/>
              </a:ext>
            </a:extLst>
          </p:cNvPr>
          <p:cNvSpPr>
            <a:spLocks noGrp="1"/>
          </p:cNvSpPr>
          <p:nvPr>
            <p:ph type="title"/>
          </p:nvPr>
        </p:nvSpPr>
        <p:spPr>
          <a:xfrm>
            <a:off x="646111" y="378976"/>
            <a:ext cx="9404723" cy="1400530"/>
          </a:xfrm>
        </p:spPr>
        <p:txBody>
          <a:bodyPr/>
          <a:lstStyle/>
          <a:p>
            <a:r>
              <a:rPr lang="ru-RU" dirty="0">
                <a:ea typeface="+mj-lt"/>
                <a:cs typeface="+mj-lt"/>
              </a:rPr>
              <a:t>Глава 1. Что такое реактивное движение</a:t>
            </a:r>
            <a:endParaRPr lang="ru-RU" dirty="0"/>
          </a:p>
        </p:txBody>
      </p:sp>
    </p:spTree>
    <p:extLst>
      <p:ext uri="{BB962C8B-B14F-4D97-AF65-F5344CB8AC3E}">
        <p14:creationId xmlns:p14="http://schemas.microsoft.com/office/powerpoint/2010/main" val="14256923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73B1EB6-94E4-4D1B-8E6C-D6CE53EA3058}"/>
              </a:ext>
            </a:extLst>
          </p:cNvPr>
          <p:cNvSpPr>
            <a:spLocks noGrp="1"/>
          </p:cNvSpPr>
          <p:nvPr>
            <p:ph type="title"/>
          </p:nvPr>
        </p:nvSpPr>
        <p:spPr/>
        <p:txBody>
          <a:bodyPr/>
          <a:lstStyle/>
          <a:p>
            <a:r>
              <a:rPr lang="ru-RU" dirty="0">
                <a:ea typeface="+mj-lt"/>
                <a:cs typeface="+mj-lt"/>
              </a:rPr>
              <a:t>Глава 2. Основные теоретические сведения </a:t>
            </a:r>
            <a:endParaRPr lang="ru-RU" dirty="0"/>
          </a:p>
        </p:txBody>
      </p:sp>
      <p:sp>
        <p:nvSpPr>
          <p:cNvPr id="3" name="Объект 2">
            <a:extLst>
              <a:ext uri="{FF2B5EF4-FFF2-40B4-BE49-F238E27FC236}">
                <a16:creationId xmlns:a16="http://schemas.microsoft.com/office/drawing/2014/main" id="{B9DB613E-E530-440C-A697-C357E434DA2E}"/>
              </a:ext>
            </a:extLst>
          </p:cNvPr>
          <p:cNvSpPr>
            <a:spLocks noGrp="1"/>
          </p:cNvSpPr>
          <p:nvPr>
            <p:ph idx="1"/>
          </p:nvPr>
        </p:nvSpPr>
        <p:spPr/>
        <p:txBody>
          <a:bodyPr vert="horz" lIns="91440" tIns="45720" rIns="91440" bIns="45720" rtlCol="0" anchor="t">
            <a:normAutofit/>
          </a:bodyPr>
          <a:lstStyle/>
          <a:p>
            <a:r>
              <a:rPr lang="ru-RU" dirty="0">
                <a:ea typeface="+mj-lt"/>
                <a:cs typeface="+mj-lt"/>
              </a:rPr>
              <a:t>В ньютоновской механике полагают, что масса тела не зависит от его скорости. Однако это вовсе не означает, что всегда при движении тела его масса остается постоянной. Движение тела переменной массы называется реактивным движением.</a:t>
            </a:r>
          </a:p>
          <a:p>
            <a:pPr>
              <a:buClr>
                <a:srgbClr val="EF53A5"/>
              </a:buClr>
            </a:pPr>
            <a:r>
              <a:rPr lang="ru-RU" dirty="0">
                <a:ea typeface="+mj-lt"/>
                <a:cs typeface="+mj-lt"/>
              </a:rPr>
              <a:t>Наблюдать реактивное движение очень просто. Можно надуть шарик и, не завязывая, отпустить его. Шарик будет двигаться до тех пор, пока продолжается истечение воздуха. Реактивная сила возникает без какого либо взаимодействия с внешними телами.</a:t>
            </a:r>
          </a:p>
        </p:txBody>
      </p:sp>
    </p:spTree>
    <p:extLst>
      <p:ext uri="{BB962C8B-B14F-4D97-AF65-F5344CB8AC3E}">
        <p14:creationId xmlns:p14="http://schemas.microsoft.com/office/powerpoint/2010/main" val="26639798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49E2D77-4AB5-411D-8D60-0F11EB9D8566}"/>
              </a:ext>
            </a:extLst>
          </p:cNvPr>
          <p:cNvSpPr>
            <a:spLocks noGrp="1"/>
          </p:cNvSpPr>
          <p:nvPr>
            <p:ph type="title"/>
          </p:nvPr>
        </p:nvSpPr>
        <p:spPr/>
        <p:txBody>
          <a:bodyPr/>
          <a:lstStyle/>
          <a:p>
            <a:r>
              <a:rPr lang="ru-RU" dirty="0">
                <a:ea typeface="+mj-lt"/>
                <a:cs typeface="+mj-lt"/>
              </a:rPr>
              <a:t>Глава 2. Основные теоретические сведения </a:t>
            </a:r>
            <a:endParaRPr lang="ru-RU" dirty="0"/>
          </a:p>
        </p:txBody>
      </p:sp>
      <p:sp>
        <p:nvSpPr>
          <p:cNvPr id="3" name="Объект 2">
            <a:extLst>
              <a:ext uri="{FF2B5EF4-FFF2-40B4-BE49-F238E27FC236}">
                <a16:creationId xmlns:a16="http://schemas.microsoft.com/office/drawing/2014/main" id="{D9C0F7C4-27C3-458B-BA31-E9D3CF84FB5A}"/>
              </a:ext>
            </a:extLst>
          </p:cNvPr>
          <p:cNvSpPr>
            <a:spLocks noGrp="1"/>
          </p:cNvSpPr>
          <p:nvPr>
            <p:ph idx="1"/>
          </p:nvPr>
        </p:nvSpPr>
        <p:spPr/>
        <p:txBody>
          <a:bodyPr vert="horz" lIns="91440" tIns="45720" rIns="91440" bIns="45720" rtlCol="0" anchor="t">
            <a:normAutofit/>
          </a:bodyPr>
          <a:lstStyle/>
          <a:p>
            <a:r>
              <a:rPr lang="ru-RU" dirty="0">
                <a:ea typeface="+mj-lt"/>
                <a:cs typeface="+mj-lt"/>
              </a:rPr>
              <a:t>Пример наблюдения реактивного движения.</a:t>
            </a:r>
          </a:p>
          <a:p>
            <a:pPr>
              <a:buClr>
                <a:srgbClr val="EF53A5"/>
              </a:buClr>
            </a:pPr>
            <a:endParaRPr lang="ru-RU" dirty="0"/>
          </a:p>
        </p:txBody>
      </p:sp>
      <p:pic>
        <p:nvPicPr>
          <p:cNvPr id="5" name="Рисунок 5" descr="Изображение выглядит как текст&#10;&#10;Автоматически созданное описание">
            <a:extLst>
              <a:ext uri="{FF2B5EF4-FFF2-40B4-BE49-F238E27FC236}">
                <a16:creationId xmlns:a16="http://schemas.microsoft.com/office/drawing/2014/main" id="{F445704A-A3DD-48EB-A995-F8E9FAAAF29A}"/>
              </a:ext>
            </a:extLst>
          </p:cNvPr>
          <p:cNvPicPr>
            <a:picLocks noChangeAspect="1"/>
          </p:cNvPicPr>
          <p:nvPr/>
        </p:nvPicPr>
        <p:blipFill>
          <a:blip r:embed="rId2"/>
          <a:stretch>
            <a:fillRect/>
          </a:stretch>
        </p:blipFill>
        <p:spPr>
          <a:xfrm>
            <a:off x="1532627" y="2636136"/>
            <a:ext cx="6136256" cy="4630947"/>
          </a:xfrm>
          <a:prstGeom prst="rect">
            <a:avLst/>
          </a:prstGeom>
        </p:spPr>
      </p:pic>
    </p:spTree>
    <p:extLst>
      <p:ext uri="{BB962C8B-B14F-4D97-AF65-F5344CB8AC3E}">
        <p14:creationId xmlns:p14="http://schemas.microsoft.com/office/powerpoint/2010/main" val="11131736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B64BD6B-4CA8-4B84-8430-22318F25B6CF}"/>
              </a:ext>
            </a:extLst>
          </p:cNvPr>
          <p:cNvSpPr>
            <a:spLocks noGrp="1"/>
          </p:cNvSpPr>
          <p:nvPr>
            <p:ph type="title"/>
          </p:nvPr>
        </p:nvSpPr>
        <p:spPr/>
        <p:txBody>
          <a:bodyPr/>
          <a:lstStyle/>
          <a:p>
            <a:r>
              <a:rPr lang="ru-RU" dirty="0">
                <a:ea typeface="+mj-lt"/>
                <a:cs typeface="+mj-lt"/>
              </a:rPr>
              <a:t>Предисловие и план:</a:t>
            </a:r>
            <a:endParaRPr lang="ru-RU" dirty="0"/>
          </a:p>
        </p:txBody>
      </p:sp>
      <p:sp>
        <p:nvSpPr>
          <p:cNvPr id="3" name="Объект 2">
            <a:extLst>
              <a:ext uri="{FF2B5EF4-FFF2-40B4-BE49-F238E27FC236}">
                <a16:creationId xmlns:a16="http://schemas.microsoft.com/office/drawing/2014/main" id="{C602550C-40FC-4FBD-9505-6048E0A93EB5}"/>
              </a:ext>
            </a:extLst>
          </p:cNvPr>
          <p:cNvSpPr>
            <a:spLocks noGrp="1"/>
          </p:cNvSpPr>
          <p:nvPr>
            <p:ph idx="1"/>
          </p:nvPr>
        </p:nvSpPr>
        <p:spPr/>
        <p:txBody>
          <a:bodyPr vert="horz" lIns="91440" tIns="45720" rIns="91440" bIns="45720" rtlCol="0" anchor="t">
            <a:normAutofit/>
          </a:bodyPr>
          <a:lstStyle/>
          <a:p>
            <a:r>
              <a:rPr lang="ru-RU" dirty="0">
                <a:ea typeface="+mj-lt"/>
                <a:cs typeface="+mj-lt"/>
              </a:rPr>
              <a:t>Предисловие:</a:t>
            </a:r>
          </a:p>
          <a:p>
            <a:pPr>
              <a:buClr>
                <a:srgbClr val="EF53A5"/>
              </a:buClr>
            </a:pPr>
            <a:r>
              <a:rPr lang="ru-RU" dirty="0">
                <a:ea typeface="+mj-lt"/>
                <a:cs typeface="+mj-lt"/>
              </a:rPr>
              <a:t>Я постараюсь объяснить простым языком чтобы было всё понятно, но так же мы углубимся чтобы постараться понять все аспекты и нюансы так-же разберём пару задач.</a:t>
            </a:r>
          </a:p>
          <a:p>
            <a:pPr>
              <a:buClr>
                <a:srgbClr val="EF53A5"/>
              </a:buClr>
            </a:pPr>
            <a:r>
              <a:rPr lang="ru-RU" dirty="0">
                <a:ea typeface="+mj-lt"/>
                <a:cs typeface="+mj-lt"/>
              </a:rPr>
              <a:t>План:</a:t>
            </a:r>
          </a:p>
          <a:p>
            <a:pPr>
              <a:buClr>
                <a:srgbClr val="EF53A5"/>
              </a:buClr>
            </a:pPr>
            <a:r>
              <a:rPr lang="ru-RU" dirty="0">
                <a:ea typeface="+mj-lt"/>
                <a:cs typeface="+mj-lt"/>
              </a:rPr>
              <a:t>Глава 1. Всё о реактивное движении(она же движение тела с переменной массой)</a:t>
            </a:r>
          </a:p>
          <a:p>
            <a:pPr>
              <a:buClr>
                <a:srgbClr val="EF53A5"/>
              </a:buClr>
            </a:pPr>
            <a:r>
              <a:rPr lang="ru-RU" dirty="0">
                <a:ea typeface="+mj-lt"/>
                <a:cs typeface="+mj-lt"/>
              </a:rPr>
              <a:t>Глава 2. Основные теоретические сведения </a:t>
            </a:r>
            <a:endParaRPr lang="ru-RU" dirty="0"/>
          </a:p>
          <a:p>
            <a:pPr>
              <a:buClr>
                <a:srgbClr val="EF53A5"/>
              </a:buClr>
            </a:pPr>
            <a:r>
              <a:rPr lang="ru-RU" dirty="0"/>
              <a:t>Глава 3. Решение задачек </a:t>
            </a:r>
          </a:p>
          <a:p>
            <a:pPr>
              <a:buClr>
                <a:srgbClr val="EF53A5"/>
              </a:buClr>
            </a:pPr>
            <a:r>
              <a:rPr lang="ru-RU" dirty="0"/>
              <a:t>Количество слайдов - 25 страниц</a:t>
            </a:r>
          </a:p>
        </p:txBody>
      </p:sp>
    </p:spTree>
    <p:extLst>
      <p:ext uri="{BB962C8B-B14F-4D97-AF65-F5344CB8AC3E}">
        <p14:creationId xmlns:p14="http://schemas.microsoft.com/office/powerpoint/2010/main" val="24483534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51101B5-9422-42FD-85E7-37A8FD6CA346}"/>
              </a:ext>
            </a:extLst>
          </p:cNvPr>
          <p:cNvSpPr>
            <a:spLocks noGrp="1"/>
          </p:cNvSpPr>
          <p:nvPr>
            <p:ph type="title"/>
          </p:nvPr>
        </p:nvSpPr>
        <p:spPr/>
        <p:txBody>
          <a:bodyPr/>
          <a:lstStyle/>
          <a:p>
            <a:r>
              <a:rPr lang="ru-RU" dirty="0">
                <a:ea typeface="+mj-lt"/>
                <a:cs typeface="+mj-lt"/>
              </a:rPr>
              <a:t>Глава 2. Основные теоретические сведения </a:t>
            </a:r>
          </a:p>
          <a:p>
            <a:endParaRPr lang="ru-RU" dirty="0"/>
          </a:p>
        </p:txBody>
      </p:sp>
      <p:sp>
        <p:nvSpPr>
          <p:cNvPr id="3" name="Объект 2">
            <a:extLst>
              <a:ext uri="{FF2B5EF4-FFF2-40B4-BE49-F238E27FC236}">
                <a16:creationId xmlns:a16="http://schemas.microsoft.com/office/drawing/2014/main" id="{4BD66925-18FE-4985-BB68-8E6184624F7B}"/>
              </a:ext>
            </a:extLst>
          </p:cNvPr>
          <p:cNvSpPr>
            <a:spLocks noGrp="1"/>
          </p:cNvSpPr>
          <p:nvPr>
            <p:ph idx="1"/>
          </p:nvPr>
        </p:nvSpPr>
        <p:spPr/>
        <p:txBody>
          <a:bodyPr vert="horz" lIns="91440" tIns="45720" rIns="91440" bIns="45720" rtlCol="0" anchor="t">
            <a:normAutofit fontScale="92500" lnSpcReduction="10000"/>
          </a:bodyPr>
          <a:lstStyle/>
          <a:p>
            <a:r>
              <a:rPr lang="ru-RU" dirty="0">
                <a:ea typeface="+mj-lt"/>
                <a:cs typeface="+mj-lt"/>
              </a:rPr>
              <a:t>Реактивное движение впервые использовал древнегреческий ученый Герон. Его устройство не нашло применения и служило только забавой. В конце первого тысячелетия нашей эры в Китае с помощью реактивного движения приводили в действие «ракеты» - бамбуковые трубки, начиненные порохом, они также использовались как забава.</a:t>
            </a:r>
          </a:p>
          <a:p>
            <a:pPr>
              <a:buClr>
                <a:srgbClr val="EF53A5"/>
              </a:buClr>
            </a:pPr>
            <a:r>
              <a:rPr lang="ru-RU" dirty="0">
                <a:ea typeface="+mj-lt"/>
                <a:cs typeface="+mj-lt"/>
              </a:rPr>
              <a:t>Одно из главнейших изобретений человечества в XX веке - это изобретение реактивного двигателя, который позволил человеку подняться в космос. Основное уравнение динамики поступательно движущегося тела переменной массы впервые было получено И.В. Мещерским (1897 г.). Это уравнение – следствие закона изменения импульса системы материальных точек. Выведем уравнение реактивного движения [1,2,3] для медленно движущихся тел (т.е. скорость движения которых много меньше скорости света).</a:t>
            </a:r>
            <a:endParaRPr lang="ru-RU" dirty="0"/>
          </a:p>
        </p:txBody>
      </p:sp>
    </p:spTree>
    <p:extLst>
      <p:ext uri="{BB962C8B-B14F-4D97-AF65-F5344CB8AC3E}">
        <p14:creationId xmlns:p14="http://schemas.microsoft.com/office/powerpoint/2010/main" val="35687735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5720379-DDEB-4CD5-9116-1CE3247AEF85}"/>
              </a:ext>
            </a:extLst>
          </p:cNvPr>
          <p:cNvSpPr>
            <a:spLocks noGrp="1"/>
          </p:cNvSpPr>
          <p:nvPr>
            <p:ph type="title"/>
          </p:nvPr>
        </p:nvSpPr>
        <p:spPr/>
        <p:txBody>
          <a:bodyPr/>
          <a:lstStyle/>
          <a:p>
            <a:r>
              <a:rPr lang="ru-RU" dirty="0">
                <a:ea typeface="+mj-lt"/>
                <a:cs typeface="+mj-lt"/>
              </a:rPr>
              <a:t>Глава 2. Основные теоретические сведения </a:t>
            </a:r>
            <a:endParaRPr lang="ru-RU" dirty="0"/>
          </a:p>
        </p:txBody>
      </p:sp>
      <p:sp>
        <p:nvSpPr>
          <p:cNvPr id="3" name="Объект 2">
            <a:extLst>
              <a:ext uri="{FF2B5EF4-FFF2-40B4-BE49-F238E27FC236}">
                <a16:creationId xmlns:a16="http://schemas.microsoft.com/office/drawing/2014/main" id="{3755DD26-8571-43A5-AAEB-1989206F32AF}"/>
              </a:ext>
            </a:extLst>
          </p:cNvPr>
          <p:cNvSpPr>
            <a:spLocks noGrp="1"/>
          </p:cNvSpPr>
          <p:nvPr>
            <p:ph idx="1"/>
          </p:nvPr>
        </p:nvSpPr>
        <p:spPr/>
        <p:txBody>
          <a:bodyPr vert="horz" lIns="91440" tIns="45720" rIns="91440" bIns="45720" rtlCol="0" anchor="t">
            <a:normAutofit lnSpcReduction="10000"/>
          </a:bodyPr>
          <a:lstStyle/>
          <a:p>
            <a:r>
              <a:rPr lang="ru-RU" b="1" dirty="0">
                <a:ea typeface="+mj-lt"/>
                <a:cs typeface="+mj-lt"/>
              </a:rPr>
              <a:t>Переменная масса</a:t>
            </a:r>
            <a:r>
              <a:rPr lang="ru-RU" dirty="0">
                <a:ea typeface="+mj-lt"/>
                <a:cs typeface="+mj-lt"/>
              </a:rPr>
              <a:t> – это масса тела, которая может меняться при медленных движениях из-за частичных приобретений или потерь составляющего вещества.</a:t>
            </a:r>
          </a:p>
          <a:p>
            <a:pPr>
              <a:buClr>
                <a:srgbClr val="EF53A5"/>
              </a:buClr>
            </a:pPr>
            <a:r>
              <a:rPr lang="ru-RU" dirty="0">
                <a:ea typeface="+mj-lt"/>
                <a:cs typeface="+mj-lt"/>
              </a:rPr>
              <a:t>Движение тел с переменной массой Говоря о движении тел с переменной массой, обычно имеют в виду задачи о движении тележки, в которую насыпается песок или из которой высыпается песок, о реактивном движении космической ракеты (за счёт вытекающей газовой струи) и другие, им подобные задачи. В рассматриваемых ситуациях масса интересующего нас тела может как уменьшаться (песок высыпается, топливо расходуется), так и увеличиваться (песок насыпается, на ракету налипает космическая пыль). Для простоты изложения мы изучим эти случаи отдельно, а затем объединим их одной формулой — уравнением Мещерского.</a:t>
            </a:r>
            <a:endParaRPr lang="ru-RU" dirty="0"/>
          </a:p>
        </p:txBody>
      </p:sp>
    </p:spTree>
    <p:extLst>
      <p:ext uri="{BB962C8B-B14F-4D97-AF65-F5344CB8AC3E}">
        <p14:creationId xmlns:p14="http://schemas.microsoft.com/office/powerpoint/2010/main" val="38771831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220116F-A9DE-420D-B184-39E83F43108E}"/>
              </a:ext>
            </a:extLst>
          </p:cNvPr>
          <p:cNvSpPr>
            <a:spLocks noGrp="1"/>
          </p:cNvSpPr>
          <p:nvPr>
            <p:ph type="title"/>
          </p:nvPr>
        </p:nvSpPr>
        <p:spPr/>
        <p:txBody>
          <a:bodyPr/>
          <a:lstStyle/>
          <a:p>
            <a:r>
              <a:rPr lang="ru-RU" dirty="0">
                <a:ea typeface="+mj-lt"/>
                <a:cs typeface="+mj-lt"/>
              </a:rPr>
              <a:t>Уравнение Мещерского</a:t>
            </a:r>
            <a:endParaRPr lang="ru-RU" dirty="0"/>
          </a:p>
        </p:txBody>
      </p:sp>
      <p:sp>
        <p:nvSpPr>
          <p:cNvPr id="3" name="Объект 2">
            <a:extLst>
              <a:ext uri="{FF2B5EF4-FFF2-40B4-BE49-F238E27FC236}">
                <a16:creationId xmlns:a16="http://schemas.microsoft.com/office/drawing/2014/main" id="{4C4B82C7-AF32-4FB0-971E-5956A22193B8}"/>
              </a:ext>
            </a:extLst>
          </p:cNvPr>
          <p:cNvSpPr>
            <a:spLocks noGrp="1"/>
          </p:cNvSpPr>
          <p:nvPr>
            <p:ph idx="1"/>
          </p:nvPr>
        </p:nvSpPr>
        <p:spPr/>
        <p:txBody>
          <a:bodyPr vert="horz" lIns="91440" tIns="45720" rIns="91440" bIns="45720" rtlCol="0" anchor="t">
            <a:normAutofit/>
          </a:bodyPr>
          <a:lstStyle/>
          <a:p>
            <a:r>
              <a:rPr lang="ru-RU" dirty="0">
                <a:ea typeface="+mj-lt"/>
                <a:cs typeface="+mj-lt"/>
              </a:rPr>
              <a:t>Рассмотрим тело, масса которого может изменяться в процессе движения. Тело можно рассматривать как систему материальных точек </a:t>
            </a:r>
            <a:endParaRPr lang="ru-RU"/>
          </a:p>
        </p:txBody>
      </p:sp>
      <p:pic>
        <p:nvPicPr>
          <p:cNvPr id="4" name="Рисунок 4" descr="Изображение выглядит как текст&#10;&#10;Автоматически созданное описание">
            <a:extLst>
              <a:ext uri="{FF2B5EF4-FFF2-40B4-BE49-F238E27FC236}">
                <a16:creationId xmlns:a16="http://schemas.microsoft.com/office/drawing/2014/main" id="{0181964C-97F5-48C2-A436-91489AD9D041}"/>
              </a:ext>
            </a:extLst>
          </p:cNvPr>
          <p:cNvPicPr>
            <a:picLocks noChangeAspect="1"/>
          </p:cNvPicPr>
          <p:nvPr/>
        </p:nvPicPr>
        <p:blipFill>
          <a:blip r:embed="rId2"/>
          <a:stretch>
            <a:fillRect/>
          </a:stretch>
        </p:blipFill>
        <p:spPr>
          <a:xfrm>
            <a:off x="1519177" y="3106878"/>
            <a:ext cx="5864941" cy="4404850"/>
          </a:xfrm>
          <a:prstGeom prst="rect">
            <a:avLst/>
          </a:prstGeom>
        </p:spPr>
      </p:pic>
    </p:spTree>
    <p:extLst>
      <p:ext uri="{BB962C8B-B14F-4D97-AF65-F5344CB8AC3E}">
        <p14:creationId xmlns:p14="http://schemas.microsoft.com/office/powerpoint/2010/main" val="4517873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1D75405C-B570-4F39-B77F-3E52FD0FD789}"/>
              </a:ext>
            </a:extLst>
          </p:cNvPr>
          <p:cNvSpPr>
            <a:spLocks noGrp="1"/>
          </p:cNvSpPr>
          <p:nvPr>
            <p:ph type="title"/>
          </p:nvPr>
        </p:nvSpPr>
        <p:spPr/>
        <p:txBody>
          <a:bodyPr/>
          <a:lstStyle/>
          <a:p>
            <a:r>
              <a:rPr lang="ru-RU" dirty="0"/>
              <a:t>Реактивное движения в ракетах:</a:t>
            </a:r>
          </a:p>
        </p:txBody>
      </p:sp>
      <p:pic>
        <p:nvPicPr>
          <p:cNvPr id="4" name="Рисунок 4">
            <a:extLst>
              <a:ext uri="{FF2B5EF4-FFF2-40B4-BE49-F238E27FC236}">
                <a16:creationId xmlns:a16="http://schemas.microsoft.com/office/drawing/2014/main" id="{66BDC483-FDF0-4781-83D9-4D2BB804729A}"/>
              </a:ext>
            </a:extLst>
          </p:cNvPr>
          <p:cNvPicPr>
            <a:picLocks noGrp="1" noChangeAspect="1"/>
          </p:cNvPicPr>
          <p:nvPr>
            <p:ph idx="1"/>
          </p:nvPr>
        </p:nvPicPr>
        <p:blipFill>
          <a:blip r:embed="rId2"/>
          <a:stretch>
            <a:fillRect/>
          </a:stretch>
        </p:blipFill>
        <p:spPr>
          <a:xfrm>
            <a:off x="651746" y="1866012"/>
            <a:ext cx="5593975" cy="4195481"/>
          </a:xfrm>
        </p:spPr>
      </p:pic>
      <p:pic>
        <p:nvPicPr>
          <p:cNvPr id="5" name="Рисунок 5">
            <a:extLst>
              <a:ext uri="{FF2B5EF4-FFF2-40B4-BE49-F238E27FC236}">
                <a16:creationId xmlns:a16="http://schemas.microsoft.com/office/drawing/2014/main" id="{39365C92-429F-46BF-B3F0-EF33E708F9AE}"/>
              </a:ext>
            </a:extLst>
          </p:cNvPr>
          <p:cNvPicPr>
            <a:picLocks noChangeAspect="1"/>
          </p:cNvPicPr>
          <p:nvPr/>
        </p:nvPicPr>
        <p:blipFill>
          <a:blip r:embed="rId3"/>
          <a:stretch>
            <a:fillRect/>
          </a:stretch>
        </p:blipFill>
        <p:spPr>
          <a:xfrm>
            <a:off x="6190891" y="1868338"/>
            <a:ext cx="5676181" cy="4271513"/>
          </a:xfrm>
          <a:prstGeom prst="rect">
            <a:avLst/>
          </a:prstGeom>
        </p:spPr>
      </p:pic>
    </p:spTree>
    <p:extLst>
      <p:ext uri="{BB962C8B-B14F-4D97-AF65-F5344CB8AC3E}">
        <p14:creationId xmlns:p14="http://schemas.microsoft.com/office/powerpoint/2010/main" val="28203374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CC93A7E-BBE2-4613-8B8D-30C719B2D2FE}"/>
              </a:ext>
            </a:extLst>
          </p:cNvPr>
          <p:cNvSpPr>
            <a:spLocks noGrp="1"/>
          </p:cNvSpPr>
          <p:nvPr>
            <p:ph type="title"/>
          </p:nvPr>
        </p:nvSpPr>
        <p:spPr>
          <a:xfrm>
            <a:off x="646111" y="452718"/>
            <a:ext cx="9404723" cy="1400530"/>
          </a:xfrm>
        </p:spPr>
        <p:txBody>
          <a:bodyPr/>
          <a:lstStyle/>
          <a:p>
            <a:r>
              <a:rPr lang="ru-RU" sz="2500" dirty="0"/>
              <a:t>Лодка двигается благодаря реактивному движения, то есть винт отталкивает воду от себя, и лодка движется вперёд:</a:t>
            </a:r>
            <a:endParaRPr lang="ru-RU" sz="2500"/>
          </a:p>
        </p:txBody>
      </p:sp>
      <p:pic>
        <p:nvPicPr>
          <p:cNvPr id="4" name="Рисунок 4">
            <a:extLst>
              <a:ext uri="{FF2B5EF4-FFF2-40B4-BE49-F238E27FC236}">
                <a16:creationId xmlns:a16="http://schemas.microsoft.com/office/drawing/2014/main" id="{AF63A335-672C-43C4-86F6-7200CA5728C9}"/>
              </a:ext>
            </a:extLst>
          </p:cNvPr>
          <p:cNvPicPr>
            <a:picLocks noGrp="1" noChangeAspect="1"/>
          </p:cNvPicPr>
          <p:nvPr>
            <p:ph idx="1"/>
          </p:nvPr>
        </p:nvPicPr>
        <p:blipFill>
          <a:blip r:embed="rId2"/>
          <a:stretch>
            <a:fillRect/>
          </a:stretch>
        </p:blipFill>
        <p:spPr>
          <a:xfrm>
            <a:off x="2972573" y="1860795"/>
            <a:ext cx="7077075" cy="3343275"/>
          </a:xfrm>
        </p:spPr>
      </p:pic>
      <p:cxnSp>
        <p:nvCxnSpPr>
          <p:cNvPr id="6" name="Прямая со стрелкой 5">
            <a:extLst>
              <a:ext uri="{FF2B5EF4-FFF2-40B4-BE49-F238E27FC236}">
                <a16:creationId xmlns:a16="http://schemas.microsoft.com/office/drawing/2014/main" id="{3570D837-57B5-4443-84D8-50C0A24B0391}"/>
              </a:ext>
            </a:extLst>
          </p:cNvPr>
          <p:cNvCxnSpPr/>
          <p:nvPr/>
        </p:nvCxnSpPr>
        <p:spPr>
          <a:xfrm>
            <a:off x="1942922" y="1662561"/>
            <a:ext cx="1877680" cy="26540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45899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CCC00C0-4BFF-4F9B-B3B3-D9B13EF7CB6F}"/>
              </a:ext>
            </a:extLst>
          </p:cNvPr>
          <p:cNvSpPr>
            <a:spLocks noGrp="1"/>
          </p:cNvSpPr>
          <p:nvPr>
            <p:ph type="title"/>
          </p:nvPr>
        </p:nvSpPr>
        <p:spPr/>
        <p:txBody>
          <a:bodyPr/>
          <a:lstStyle/>
          <a:p>
            <a:r>
              <a:rPr lang="ru-RU" sz="2800" dirty="0"/>
              <a:t>В природе тоже встречается реактивное движение вот один из представителей:</a:t>
            </a:r>
          </a:p>
        </p:txBody>
      </p:sp>
      <p:pic>
        <p:nvPicPr>
          <p:cNvPr id="4" name="Рисунок 4" descr="Изображение выглядит как текст, дисплей&#10;&#10;Автоматически созданное описание">
            <a:extLst>
              <a:ext uri="{FF2B5EF4-FFF2-40B4-BE49-F238E27FC236}">
                <a16:creationId xmlns:a16="http://schemas.microsoft.com/office/drawing/2014/main" id="{77A959C4-676F-4601-AFC4-56B47E30442B}"/>
              </a:ext>
            </a:extLst>
          </p:cNvPr>
          <p:cNvPicPr>
            <a:picLocks noGrp="1" noChangeAspect="1"/>
          </p:cNvPicPr>
          <p:nvPr>
            <p:ph idx="1"/>
          </p:nvPr>
        </p:nvPicPr>
        <p:blipFill>
          <a:blip r:embed="rId2"/>
          <a:stretch>
            <a:fillRect/>
          </a:stretch>
        </p:blipFill>
        <p:spPr>
          <a:xfrm>
            <a:off x="651746" y="1866013"/>
            <a:ext cx="4530051" cy="3390349"/>
          </a:xfrm>
        </p:spPr>
      </p:pic>
      <p:pic>
        <p:nvPicPr>
          <p:cNvPr id="6" name="Рисунок 6" descr="Изображение выглядит как текст&#10;&#10;Автоматически созданное описание">
            <a:extLst>
              <a:ext uri="{FF2B5EF4-FFF2-40B4-BE49-F238E27FC236}">
                <a16:creationId xmlns:a16="http://schemas.microsoft.com/office/drawing/2014/main" id="{95E39EFB-CB6C-420E-91C5-08DDFE3DF075}"/>
              </a:ext>
            </a:extLst>
          </p:cNvPr>
          <p:cNvPicPr>
            <a:picLocks noChangeAspect="1"/>
          </p:cNvPicPr>
          <p:nvPr/>
        </p:nvPicPr>
        <p:blipFill>
          <a:blip r:embed="rId3"/>
          <a:stretch>
            <a:fillRect/>
          </a:stretch>
        </p:blipFill>
        <p:spPr>
          <a:xfrm>
            <a:off x="5184475" y="1868338"/>
            <a:ext cx="4482860" cy="3394494"/>
          </a:xfrm>
          <a:prstGeom prst="rect">
            <a:avLst/>
          </a:prstGeom>
        </p:spPr>
      </p:pic>
    </p:spTree>
    <p:extLst>
      <p:ext uri="{BB962C8B-B14F-4D97-AF65-F5344CB8AC3E}">
        <p14:creationId xmlns:p14="http://schemas.microsoft.com/office/powerpoint/2010/main" val="29629435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E48D894-0FCC-4108-BE6E-B6DA89E8E401}"/>
              </a:ext>
            </a:extLst>
          </p:cNvPr>
          <p:cNvSpPr>
            <a:spLocks noGrp="1"/>
          </p:cNvSpPr>
          <p:nvPr>
            <p:ph type="title"/>
          </p:nvPr>
        </p:nvSpPr>
        <p:spPr>
          <a:xfrm>
            <a:off x="646111" y="452718"/>
            <a:ext cx="9404723" cy="1357398"/>
          </a:xfrm>
        </p:spPr>
        <p:txBody>
          <a:bodyPr/>
          <a:lstStyle/>
          <a:p>
            <a:r>
              <a:rPr lang="ru-RU" sz="2300" dirty="0"/>
              <a:t>Искусственный интеллект, так же использует формулы для расчёта движение тела с переменной массой, во многих IT проектах(при написании игрового движка например в играх)</a:t>
            </a:r>
          </a:p>
        </p:txBody>
      </p:sp>
      <p:pic>
        <p:nvPicPr>
          <p:cNvPr id="4" name="Рисунок 4" descr="Изображение выглядит как человек, зеленый, синий&#10;&#10;Автоматически созданное описание">
            <a:extLst>
              <a:ext uri="{FF2B5EF4-FFF2-40B4-BE49-F238E27FC236}">
                <a16:creationId xmlns:a16="http://schemas.microsoft.com/office/drawing/2014/main" id="{4EA43841-FA91-47BD-BA81-EEFDC287912A}"/>
              </a:ext>
            </a:extLst>
          </p:cNvPr>
          <p:cNvPicPr>
            <a:picLocks noGrp="1" noChangeAspect="1"/>
          </p:cNvPicPr>
          <p:nvPr>
            <p:ph idx="1"/>
          </p:nvPr>
        </p:nvPicPr>
        <p:blipFill>
          <a:blip r:embed="rId2"/>
          <a:stretch>
            <a:fillRect/>
          </a:stretch>
        </p:blipFill>
        <p:spPr>
          <a:xfrm>
            <a:off x="762198" y="1707862"/>
            <a:ext cx="6106317" cy="4066085"/>
          </a:xfrm>
        </p:spPr>
      </p:pic>
      <p:pic>
        <p:nvPicPr>
          <p:cNvPr id="5" name="Рисунок 5" descr="Изображение выглядит как текст, дерево, внешний, плавание&#10;&#10;Автоматически созданное описание">
            <a:extLst>
              <a:ext uri="{FF2B5EF4-FFF2-40B4-BE49-F238E27FC236}">
                <a16:creationId xmlns:a16="http://schemas.microsoft.com/office/drawing/2014/main" id="{7CEE053E-31B2-4325-90C7-B7E21ABE2A6B}"/>
              </a:ext>
            </a:extLst>
          </p:cNvPr>
          <p:cNvPicPr>
            <a:picLocks noChangeAspect="1"/>
          </p:cNvPicPr>
          <p:nvPr/>
        </p:nvPicPr>
        <p:blipFill>
          <a:blip r:embed="rId3"/>
          <a:stretch>
            <a:fillRect/>
          </a:stretch>
        </p:blipFill>
        <p:spPr>
          <a:xfrm>
            <a:off x="6866626" y="1708569"/>
            <a:ext cx="7185803" cy="4073465"/>
          </a:xfrm>
          <a:prstGeom prst="rect">
            <a:avLst/>
          </a:prstGeom>
        </p:spPr>
      </p:pic>
    </p:spTree>
    <p:extLst>
      <p:ext uri="{BB962C8B-B14F-4D97-AF65-F5344CB8AC3E}">
        <p14:creationId xmlns:p14="http://schemas.microsoft.com/office/powerpoint/2010/main" val="14035569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1D3CD7E-3931-4EAD-9CC6-DF8E2051B27E}"/>
              </a:ext>
            </a:extLst>
          </p:cNvPr>
          <p:cNvSpPr>
            <a:spLocks noGrp="1"/>
          </p:cNvSpPr>
          <p:nvPr>
            <p:ph type="title"/>
          </p:nvPr>
        </p:nvSpPr>
        <p:spPr/>
        <p:txBody>
          <a:bodyPr/>
          <a:lstStyle/>
          <a:p>
            <a:r>
              <a:rPr lang="ru-RU" sz="2400" dirty="0"/>
              <a:t>Самолёты используют реактивное движение, по началу было не уклюжа и не безопасно использовать, но со временем всё стало становится лучше:</a:t>
            </a:r>
          </a:p>
        </p:txBody>
      </p:sp>
      <p:pic>
        <p:nvPicPr>
          <p:cNvPr id="4" name="Рисунок 4">
            <a:extLst>
              <a:ext uri="{FF2B5EF4-FFF2-40B4-BE49-F238E27FC236}">
                <a16:creationId xmlns:a16="http://schemas.microsoft.com/office/drawing/2014/main" id="{B2E974D7-9CEA-40BC-BAB5-ECB47AF36568}"/>
              </a:ext>
            </a:extLst>
          </p:cNvPr>
          <p:cNvPicPr>
            <a:picLocks noGrp="1" noChangeAspect="1"/>
          </p:cNvPicPr>
          <p:nvPr>
            <p:ph idx="1"/>
          </p:nvPr>
        </p:nvPicPr>
        <p:blipFill>
          <a:blip r:embed="rId2"/>
          <a:stretch>
            <a:fillRect/>
          </a:stretch>
        </p:blipFill>
        <p:spPr>
          <a:xfrm>
            <a:off x="651746" y="1866012"/>
            <a:ext cx="5809635" cy="4353631"/>
          </a:xfrm>
        </p:spPr>
      </p:pic>
      <p:pic>
        <p:nvPicPr>
          <p:cNvPr id="5" name="Рисунок 5" descr="Изображение выглядит как небо, внешний, летит, дым&#10;&#10;Автоматически созданное описание">
            <a:extLst>
              <a:ext uri="{FF2B5EF4-FFF2-40B4-BE49-F238E27FC236}">
                <a16:creationId xmlns:a16="http://schemas.microsoft.com/office/drawing/2014/main" id="{685EC2EA-A11E-492C-B99B-E5FB5A2D4BB2}"/>
              </a:ext>
            </a:extLst>
          </p:cNvPr>
          <p:cNvPicPr>
            <a:picLocks noChangeAspect="1"/>
          </p:cNvPicPr>
          <p:nvPr/>
        </p:nvPicPr>
        <p:blipFill>
          <a:blip r:embed="rId3"/>
          <a:stretch>
            <a:fillRect/>
          </a:stretch>
        </p:blipFill>
        <p:spPr>
          <a:xfrm>
            <a:off x="6464060" y="1868338"/>
            <a:ext cx="5733690" cy="4300267"/>
          </a:xfrm>
          <a:prstGeom prst="rect">
            <a:avLst/>
          </a:prstGeom>
        </p:spPr>
      </p:pic>
    </p:spTree>
    <p:extLst>
      <p:ext uri="{BB962C8B-B14F-4D97-AF65-F5344CB8AC3E}">
        <p14:creationId xmlns:p14="http://schemas.microsoft.com/office/powerpoint/2010/main" val="26213159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F1F0DF9-D3A7-4202-A2BF-EB3618FF919C}"/>
              </a:ext>
            </a:extLst>
          </p:cNvPr>
          <p:cNvSpPr>
            <a:spLocks noGrp="1"/>
          </p:cNvSpPr>
          <p:nvPr>
            <p:ph type="title"/>
          </p:nvPr>
        </p:nvSpPr>
        <p:spPr/>
        <p:txBody>
          <a:bodyPr/>
          <a:lstStyle/>
          <a:p>
            <a:r>
              <a:rPr lang="ru-RU" dirty="0">
                <a:ea typeface="+mj-lt"/>
                <a:cs typeface="+mj-lt"/>
              </a:rPr>
              <a:t>Общие указания по решению задач</a:t>
            </a:r>
            <a:endParaRPr lang="ru-RU" dirty="0"/>
          </a:p>
        </p:txBody>
      </p:sp>
      <p:sp>
        <p:nvSpPr>
          <p:cNvPr id="3" name="Объект 2">
            <a:extLst>
              <a:ext uri="{FF2B5EF4-FFF2-40B4-BE49-F238E27FC236}">
                <a16:creationId xmlns:a16="http://schemas.microsoft.com/office/drawing/2014/main" id="{C5DCED98-0119-43C1-863F-E5CBFC0E32DE}"/>
              </a:ext>
            </a:extLst>
          </p:cNvPr>
          <p:cNvSpPr>
            <a:spLocks noGrp="1"/>
          </p:cNvSpPr>
          <p:nvPr>
            <p:ph idx="1"/>
          </p:nvPr>
        </p:nvSpPr>
        <p:spPr/>
        <p:txBody>
          <a:bodyPr vert="horz" lIns="91440" tIns="45720" rIns="91440" bIns="45720" rtlCol="0" anchor="t">
            <a:normAutofit/>
          </a:bodyPr>
          <a:lstStyle/>
          <a:p>
            <a:r>
              <a:rPr lang="ru-RU" dirty="0">
                <a:ea typeface="+mj-lt"/>
                <a:cs typeface="+mj-lt"/>
              </a:rPr>
              <a:t>Задачи механики о движение тел с переменной массой решают в следующей последовательности. </a:t>
            </a:r>
          </a:p>
          <a:p>
            <a:pPr>
              <a:buClr>
                <a:srgbClr val="EF53A5"/>
              </a:buClr>
            </a:pPr>
            <a:r>
              <a:rPr lang="ru-RU" dirty="0">
                <a:ea typeface="+mj-lt"/>
                <a:cs typeface="+mj-lt"/>
              </a:rPr>
              <a:t>1. Сделать схематический чертеж и указать на нем направления относительных скоростей отделяющейся и присоединяющейся масс </a:t>
            </a:r>
          </a:p>
          <a:p>
            <a:pPr>
              <a:buClr>
                <a:srgbClr val="EF53A5"/>
              </a:buClr>
            </a:pPr>
            <a:r>
              <a:rPr lang="ru-RU" dirty="0">
                <a:ea typeface="+mj-lt"/>
                <a:cs typeface="+mj-lt"/>
              </a:rPr>
              <a:t>2. Расставить все силы, действующие на данное тело в произвольный момент времени. </a:t>
            </a:r>
            <a:endParaRPr lang="ru-RU"/>
          </a:p>
          <a:p>
            <a:pPr>
              <a:buClr>
                <a:srgbClr val="EF53A5"/>
              </a:buClr>
            </a:pPr>
            <a:r>
              <a:rPr lang="ru-RU" dirty="0">
                <a:ea typeface="+mj-lt"/>
                <a:cs typeface="+mj-lt"/>
              </a:rPr>
              <a:t>3. Записать уравнение Мещерского. </a:t>
            </a:r>
            <a:endParaRPr lang="ru-RU">
              <a:ea typeface="+mj-lt"/>
              <a:cs typeface="+mj-lt"/>
            </a:endParaRPr>
          </a:p>
          <a:p>
            <a:pPr>
              <a:buClr>
                <a:srgbClr val="EF53A5"/>
              </a:buClr>
            </a:pPr>
            <a:r>
              <a:rPr lang="ru-RU" dirty="0">
                <a:ea typeface="+mj-lt"/>
                <a:cs typeface="+mj-lt"/>
              </a:rPr>
              <a:t>4. Выбрать систему координат и записать уравнение Мещерского в проекциях на выбранные оси. </a:t>
            </a:r>
            <a:endParaRPr lang="ru-RU">
              <a:ea typeface="+mj-lt"/>
              <a:cs typeface="+mj-lt"/>
            </a:endParaRPr>
          </a:p>
          <a:p>
            <a:pPr>
              <a:buClr>
                <a:srgbClr val="EF53A5"/>
              </a:buClr>
            </a:pPr>
            <a:r>
              <a:rPr lang="ru-RU" dirty="0">
                <a:ea typeface="+mj-lt"/>
                <a:cs typeface="+mj-lt"/>
              </a:rPr>
              <a:t>5. Решить полученные уравнения.</a:t>
            </a:r>
            <a:endParaRPr lang="ru-RU"/>
          </a:p>
        </p:txBody>
      </p:sp>
    </p:spTree>
    <p:extLst>
      <p:ext uri="{BB962C8B-B14F-4D97-AF65-F5344CB8AC3E}">
        <p14:creationId xmlns:p14="http://schemas.microsoft.com/office/powerpoint/2010/main" val="256824458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10B0657-7527-4D47-8589-EB786EA48156}"/>
              </a:ext>
            </a:extLst>
          </p:cNvPr>
          <p:cNvSpPr>
            <a:spLocks noGrp="1"/>
          </p:cNvSpPr>
          <p:nvPr>
            <p:ph type="title"/>
          </p:nvPr>
        </p:nvSpPr>
        <p:spPr/>
        <p:txBody>
          <a:bodyPr/>
          <a:lstStyle/>
          <a:p>
            <a:r>
              <a:rPr lang="ru-RU" dirty="0">
                <a:ea typeface="+mj-lt"/>
                <a:cs typeface="+mj-lt"/>
              </a:rPr>
              <a:t>Глава 3. Решение задачек </a:t>
            </a:r>
            <a:endParaRPr lang="ru-RU" dirty="0"/>
          </a:p>
        </p:txBody>
      </p:sp>
      <p:sp>
        <p:nvSpPr>
          <p:cNvPr id="3" name="Объект 2">
            <a:extLst>
              <a:ext uri="{FF2B5EF4-FFF2-40B4-BE49-F238E27FC236}">
                <a16:creationId xmlns:a16="http://schemas.microsoft.com/office/drawing/2014/main" id="{E62EC6BF-39E1-4CCB-B97D-63D53D138D91}"/>
              </a:ext>
            </a:extLst>
          </p:cNvPr>
          <p:cNvSpPr>
            <a:spLocks noGrp="1"/>
          </p:cNvSpPr>
          <p:nvPr>
            <p:ph idx="1"/>
          </p:nvPr>
        </p:nvSpPr>
        <p:spPr/>
        <p:txBody>
          <a:bodyPr vert="horz" lIns="91440" tIns="45720" rIns="91440" bIns="45720" rtlCol="0" anchor="t">
            <a:normAutofit lnSpcReduction="10000"/>
          </a:bodyPr>
          <a:lstStyle/>
          <a:p>
            <a:r>
              <a:rPr lang="ru-RU" dirty="0">
                <a:ea typeface="+mj-lt"/>
                <a:cs typeface="+mj-lt"/>
              </a:rPr>
              <a:t>Задача 1. Цилиндрическая ракета с работающим двигателем упёрлась своим передним торцом в неподвижную стену. Газовая струя вытекает со скоростью </a:t>
            </a:r>
            <a:r>
              <a:rPr lang="ru-RU" dirty="0">
                <a:solidFill>
                  <a:schemeClr val="accent4"/>
                </a:solidFill>
                <a:ea typeface="+mj-lt"/>
                <a:cs typeface="+mj-lt"/>
              </a:rPr>
              <a:t>u</a:t>
            </a:r>
            <a:r>
              <a:rPr lang="ru-RU" dirty="0">
                <a:ea typeface="+mj-lt"/>
                <a:cs typeface="+mj-lt"/>
              </a:rPr>
              <a:t>, массовый расход топлива равен </a:t>
            </a:r>
            <a:r>
              <a:rPr lang="ru-RU" dirty="0">
                <a:solidFill>
                  <a:schemeClr val="accent4"/>
                </a:solidFill>
                <a:ea typeface="+mj-lt"/>
                <a:cs typeface="+mj-lt"/>
              </a:rPr>
              <a:t>µ</a:t>
            </a:r>
            <a:r>
              <a:rPr lang="ru-RU" dirty="0">
                <a:ea typeface="+mj-lt"/>
                <a:cs typeface="+mj-lt"/>
              </a:rPr>
              <a:t>. Найдите силу давления ракеты на стену. Силой тяжести пренебречь. </a:t>
            </a:r>
            <a:r>
              <a:rPr lang="ru-RU" dirty="0">
                <a:solidFill>
                  <a:srgbClr val="FFFFFF"/>
                </a:solidFill>
                <a:ea typeface="+mj-lt"/>
                <a:cs typeface="+mj-lt"/>
              </a:rPr>
              <a:t>Ответ, по формуле: </a:t>
            </a:r>
            <a:r>
              <a:rPr lang="ru-RU" b="1" dirty="0">
                <a:solidFill>
                  <a:srgbClr val="92D050"/>
                </a:solidFill>
                <a:ea typeface="+mj-lt"/>
                <a:cs typeface="+mj-lt"/>
              </a:rPr>
              <a:t>µu=F</a:t>
            </a:r>
            <a:r>
              <a:rPr lang="ru-RU" dirty="0">
                <a:ea typeface="+mj-lt"/>
                <a:cs typeface="+mj-lt"/>
              </a:rPr>
              <a:t> </a:t>
            </a:r>
            <a:endParaRPr lang="ru-RU" dirty="0"/>
          </a:p>
          <a:p>
            <a:pPr>
              <a:buClr>
                <a:srgbClr val="EF53A5"/>
              </a:buClr>
            </a:pPr>
            <a:r>
              <a:rPr lang="ru-RU" dirty="0">
                <a:ea typeface="+mj-lt"/>
                <a:cs typeface="+mj-lt"/>
              </a:rPr>
              <a:t>Задача 2.  Ракета массы </a:t>
            </a:r>
            <a:r>
              <a:rPr lang="ru-RU" dirty="0">
                <a:solidFill>
                  <a:schemeClr val="accent4"/>
                </a:solidFill>
                <a:ea typeface="+mj-lt"/>
                <a:cs typeface="+mj-lt"/>
              </a:rPr>
              <a:t>m</a:t>
            </a:r>
            <a:r>
              <a:rPr lang="ru-RU" dirty="0">
                <a:ea typeface="+mj-lt"/>
                <a:cs typeface="+mj-lt"/>
              </a:rPr>
              <a:t> зависла над поверхностью Земли. Сколько топлива в единицу времени она должна расходовать при этом, если скорость истечения газа </a:t>
            </a:r>
            <a:r>
              <a:rPr lang="ru-RU" dirty="0">
                <a:solidFill>
                  <a:schemeClr val="accent4"/>
                </a:solidFill>
                <a:ea typeface="+mj-lt"/>
                <a:cs typeface="+mj-lt"/>
              </a:rPr>
              <a:t>u</a:t>
            </a:r>
            <a:r>
              <a:rPr lang="ru-RU" dirty="0">
                <a:ea typeface="+mj-lt"/>
                <a:cs typeface="+mj-lt"/>
              </a:rPr>
              <a:t>? Как изменится результат, если ракета поднимается с ускорением a? Ответ</a:t>
            </a:r>
            <a:r>
              <a:rPr lang="ru-RU" dirty="0">
                <a:solidFill>
                  <a:srgbClr val="FFFFFF"/>
                </a:solidFill>
                <a:ea typeface="+mj-lt"/>
                <a:cs typeface="+mj-lt"/>
              </a:rPr>
              <a:t>, по</a:t>
            </a:r>
            <a:r>
              <a:rPr lang="ru-RU" dirty="0">
                <a:ea typeface="+mj-lt"/>
                <a:cs typeface="+mj-lt"/>
              </a:rPr>
              <a:t> формуле:</a:t>
            </a:r>
            <a:r>
              <a:rPr lang="ru-RU" dirty="0">
                <a:solidFill>
                  <a:srgbClr val="92D050"/>
                </a:solidFill>
                <a:ea typeface="+mj-lt"/>
                <a:cs typeface="+mj-lt"/>
              </a:rPr>
              <a:t> </a:t>
            </a:r>
            <a:r>
              <a:rPr lang="ru-RU" b="1" dirty="0">
                <a:solidFill>
                  <a:srgbClr val="92D050"/>
                </a:solidFill>
                <a:ea typeface="+mj-lt"/>
                <a:cs typeface="+mj-lt"/>
              </a:rPr>
              <a:t>n=m(</a:t>
            </a:r>
            <a:r>
              <a:rPr lang="ru-RU" b="1" dirty="0" err="1">
                <a:solidFill>
                  <a:srgbClr val="92D050"/>
                </a:solidFill>
                <a:ea typeface="+mj-lt"/>
                <a:cs typeface="+mj-lt"/>
              </a:rPr>
              <a:t>g+a</a:t>
            </a:r>
            <a:r>
              <a:rPr lang="ru-RU" b="1" dirty="0">
                <a:solidFill>
                  <a:srgbClr val="92D050"/>
                </a:solidFill>
                <a:ea typeface="+mj-lt"/>
                <a:cs typeface="+mj-lt"/>
              </a:rPr>
              <a:t>)/u</a:t>
            </a:r>
          </a:p>
          <a:p>
            <a:pPr>
              <a:buClr>
                <a:srgbClr val="EF53A5"/>
              </a:buClr>
            </a:pPr>
            <a:r>
              <a:rPr lang="ru-RU" dirty="0">
                <a:ea typeface="+mj-lt"/>
                <a:cs typeface="+mj-lt"/>
              </a:rPr>
              <a:t>Задача 3. С какой силой давит на землю кобра, когда она, готовясь к прыжку, поднимается вертикально вверх с постоянной скоростью </a:t>
            </a:r>
            <a:r>
              <a:rPr lang="ru-RU" dirty="0">
                <a:solidFill>
                  <a:schemeClr val="accent4"/>
                </a:solidFill>
                <a:ea typeface="+mj-lt"/>
                <a:cs typeface="+mj-lt"/>
              </a:rPr>
              <a:t>v</a:t>
            </a:r>
            <a:r>
              <a:rPr lang="ru-RU" dirty="0">
                <a:ea typeface="+mj-lt"/>
                <a:cs typeface="+mj-lt"/>
              </a:rPr>
              <a:t>? Масса змеи </a:t>
            </a:r>
            <a:r>
              <a:rPr lang="ru-RU" dirty="0">
                <a:solidFill>
                  <a:schemeClr val="accent4"/>
                </a:solidFill>
                <a:ea typeface="+mj-lt"/>
                <a:cs typeface="+mj-lt"/>
              </a:rPr>
              <a:t>m</a:t>
            </a:r>
            <a:r>
              <a:rPr lang="ru-RU" dirty="0">
                <a:ea typeface="+mj-lt"/>
                <a:cs typeface="+mj-lt"/>
              </a:rPr>
              <a:t>, её длина </a:t>
            </a:r>
            <a:r>
              <a:rPr lang="ru-RU" dirty="0">
                <a:solidFill>
                  <a:schemeClr val="accent4"/>
                </a:solidFill>
                <a:ea typeface="+mj-lt"/>
                <a:cs typeface="+mj-lt"/>
              </a:rPr>
              <a:t>l</a:t>
            </a:r>
            <a:r>
              <a:rPr lang="ru-RU" dirty="0">
                <a:ea typeface="+mj-lt"/>
                <a:cs typeface="+mj-lt"/>
              </a:rPr>
              <a:t>. Ответ, по формуле: </a:t>
            </a:r>
            <a:r>
              <a:rPr lang="ru-RU" b="1" dirty="0">
                <a:solidFill>
                  <a:srgbClr val="92D050"/>
                </a:solidFill>
                <a:ea typeface="+mj-lt"/>
                <a:cs typeface="+mj-lt"/>
              </a:rPr>
              <a:t>F=M(v2+Lg)/L</a:t>
            </a:r>
            <a:endParaRPr lang="ru-RU" b="1" dirty="0">
              <a:solidFill>
                <a:srgbClr val="92D050"/>
              </a:solidFill>
            </a:endParaRPr>
          </a:p>
          <a:p>
            <a:pPr marL="0" indent="0">
              <a:buClr>
                <a:srgbClr val="EF53A5"/>
              </a:buClr>
              <a:buNone/>
            </a:pPr>
            <a:endParaRPr lang="ru-RU" dirty="0"/>
          </a:p>
        </p:txBody>
      </p:sp>
    </p:spTree>
    <p:extLst>
      <p:ext uri="{BB962C8B-B14F-4D97-AF65-F5344CB8AC3E}">
        <p14:creationId xmlns:p14="http://schemas.microsoft.com/office/powerpoint/2010/main" val="28135400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EA30921-9145-4DB7-909D-8D4EFE9479E4}"/>
              </a:ext>
            </a:extLst>
          </p:cNvPr>
          <p:cNvSpPr>
            <a:spLocks noGrp="1"/>
          </p:cNvSpPr>
          <p:nvPr>
            <p:ph type="title"/>
          </p:nvPr>
        </p:nvSpPr>
        <p:spPr/>
        <p:txBody>
          <a:bodyPr/>
          <a:lstStyle/>
          <a:p>
            <a:r>
              <a:rPr lang="ru-RU" dirty="0">
                <a:ea typeface="+mj-lt"/>
                <a:cs typeface="+mj-lt"/>
              </a:rPr>
              <a:t>Глава 1. Что такое реактивное движение</a:t>
            </a:r>
            <a:endParaRPr lang="ru-RU" dirty="0"/>
          </a:p>
        </p:txBody>
      </p:sp>
      <p:sp>
        <p:nvSpPr>
          <p:cNvPr id="3" name="Объект 2">
            <a:extLst>
              <a:ext uri="{FF2B5EF4-FFF2-40B4-BE49-F238E27FC236}">
                <a16:creationId xmlns:a16="http://schemas.microsoft.com/office/drawing/2014/main" id="{4DF338CF-1607-40F0-8E03-0575E34D2CF6}"/>
              </a:ext>
            </a:extLst>
          </p:cNvPr>
          <p:cNvSpPr>
            <a:spLocks noGrp="1"/>
          </p:cNvSpPr>
          <p:nvPr>
            <p:ph idx="1"/>
          </p:nvPr>
        </p:nvSpPr>
        <p:spPr>
          <a:xfrm>
            <a:off x="1103312" y="2052918"/>
            <a:ext cx="8946541" cy="4637932"/>
          </a:xfrm>
        </p:spPr>
        <p:txBody>
          <a:bodyPr vert="horz" lIns="91440" tIns="45720" rIns="91440" bIns="45720" rtlCol="0" anchor="t">
            <a:normAutofit/>
          </a:bodyPr>
          <a:lstStyle/>
          <a:p>
            <a:r>
              <a:rPr lang="ru-RU" sz="1900" dirty="0"/>
              <a:t>В течение многих веков человечество мечтало о космических полётах. Писатели-фантасты предлагали самые разные средства для достижения этой цели. В XVII веке появился рассказ французского писателя Сирано де Бержерака о полёте на Луну. Герой этого рассказа добрался до Луны в железной повозке, над которой он всё время подбрасывал сильный магнит. Притягиваясь к нему, повозка всё выше поднималась над Землёй, пока не достигла Луны. А барон Мюнхгаузен рассказывал, что забрался на Луну по стеблю боба. Но ни один учёный, ни один писатель-фантаст за многие века не смог назвать единственного находящегося в распоряжении человека средства, с помощью которого можно преодолеть силу земного притяжения и улететь в космос.</a:t>
            </a:r>
          </a:p>
          <a:p>
            <a:pPr>
              <a:buClr>
                <a:srgbClr val="EF53A5"/>
              </a:buClr>
            </a:pPr>
            <a:r>
              <a:rPr lang="ru-RU" dirty="0"/>
              <a:t>Условно, Реактивное движение = движению переменной массы тела</a:t>
            </a:r>
          </a:p>
        </p:txBody>
      </p:sp>
    </p:spTree>
    <p:extLst>
      <p:ext uri="{BB962C8B-B14F-4D97-AF65-F5344CB8AC3E}">
        <p14:creationId xmlns:p14="http://schemas.microsoft.com/office/powerpoint/2010/main" val="40176724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EA30921-9145-4DB7-909D-8D4EFE9479E4}"/>
              </a:ext>
            </a:extLst>
          </p:cNvPr>
          <p:cNvSpPr>
            <a:spLocks noGrp="1"/>
          </p:cNvSpPr>
          <p:nvPr>
            <p:ph type="title"/>
          </p:nvPr>
        </p:nvSpPr>
        <p:spPr/>
        <p:txBody>
          <a:bodyPr/>
          <a:lstStyle/>
          <a:p>
            <a:r>
              <a:rPr lang="ru-RU" dirty="0">
                <a:ea typeface="+mj-lt"/>
                <a:cs typeface="+mj-lt"/>
              </a:rPr>
              <a:t>Глава 1. Что такое реактивное движение</a:t>
            </a:r>
            <a:endParaRPr lang="ru-RU" dirty="0"/>
          </a:p>
        </p:txBody>
      </p:sp>
      <p:sp>
        <p:nvSpPr>
          <p:cNvPr id="3" name="Объект 2">
            <a:extLst>
              <a:ext uri="{FF2B5EF4-FFF2-40B4-BE49-F238E27FC236}">
                <a16:creationId xmlns:a16="http://schemas.microsoft.com/office/drawing/2014/main" id="{4DF338CF-1607-40F0-8E03-0575E34D2CF6}"/>
              </a:ext>
            </a:extLst>
          </p:cNvPr>
          <p:cNvSpPr>
            <a:spLocks noGrp="1"/>
          </p:cNvSpPr>
          <p:nvPr>
            <p:ph idx="1"/>
          </p:nvPr>
        </p:nvSpPr>
        <p:spPr/>
        <p:txBody>
          <a:bodyPr vert="horz" lIns="91440" tIns="45720" rIns="91440" bIns="45720" rtlCol="0" anchor="t">
            <a:normAutofit lnSpcReduction="10000"/>
          </a:bodyPr>
          <a:lstStyle/>
          <a:p>
            <a:r>
              <a:rPr lang="ru-RU" dirty="0">
                <a:ea typeface="+mj-lt"/>
                <a:cs typeface="+mj-lt"/>
              </a:rPr>
              <a:t>Это смог осуществить русский учёный </a:t>
            </a:r>
            <a:r>
              <a:rPr lang="ru-RU" b="1" dirty="0">
                <a:ea typeface="+mj-lt"/>
                <a:cs typeface="+mj-lt"/>
              </a:rPr>
              <a:t>Константин Эдуардович Циолковский (1857-1935)</a:t>
            </a:r>
            <a:r>
              <a:rPr lang="ru-RU" dirty="0">
                <a:ea typeface="+mj-lt"/>
                <a:cs typeface="+mj-lt"/>
              </a:rPr>
              <a:t>. Он показал, что единственный аппарат, способный преодолеть силу тяжести - это ракета, т.е. аппарат с реактивным двигателем, использующим горючее и окислитель, находящиеся на самом аппарате. </a:t>
            </a:r>
            <a:r>
              <a:rPr lang="ru-RU" dirty="0" err="1">
                <a:ea typeface="+mj-lt"/>
                <a:cs typeface="+mj-lt"/>
              </a:rPr>
              <a:t>циолковский</a:t>
            </a:r>
            <a:r>
              <a:rPr lang="ru-RU" dirty="0">
                <a:ea typeface="+mj-lt"/>
                <a:cs typeface="+mj-lt"/>
              </a:rPr>
              <a:t> ракета реактивный баллистический</a:t>
            </a:r>
          </a:p>
          <a:p>
            <a:pPr>
              <a:buClr>
                <a:srgbClr val="EF53A5"/>
              </a:buClr>
            </a:pPr>
            <a:r>
              <a:rPr lang="ru-RU" dirty="0"/>
              <a:t>Законы Ньютона позволяют объяснить очень важное механическое явление -- </a:t>
            </a:r>
            <a:r>
              <a:rPr lang="ru-RU" b="1" dirty="0"/>
              <a:t>реактивное движение. </a:t>
            </a:r>
            <a:r>
              <a:rPr lang="ru-RU" dirty="0"/>
              <a:t>Так называют движение тела, возникающее при отделении от него с какой-либо скоростью некоторой его части. Возьмем, например, детский резиновый шарик, надуем его и отпустим. Мы увидим, что, когда воздух начнет выходить из него в одну сторону, сам шарик полетит в другую. Это и есть реактивное движение.</a:t>
            </a:r>
          </a:p>
          <a:p>
            <a:pPr>
              <a:buClr>
                <a:srgbClr val="EF53A5"/>
              </a:buClr>
            </a:pPr>
            <a:endParaRPr lang="ru-RU" dirty="0"/>
          </a:p>
        </p:txBody>
      </p:sp>
    </p:spTree>
    <p:extLst>
      <p:ext uri="{BB962C8B-B14F-4D97-AF65-F5344CB8AC3E}">
        <p14:creationId xmlns:p14="http://schemas.microsoft.com/office/powerpoint/2010/main" val="6723344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EA30921-9145-4DB7-909D-8D4EFE9479E4}"/>
              </a:ext>
            </a:extLst>
          </p:cNvPr>
          <p:cNvSpPr>
            <a:spLocks noGrp="1"/>
          </p:cNvSpPr>
          <p:nvPr>
            <p:ph type="title"/>
          </p:nvPr>
        </p:nvSpPr>
        <p:spPr/>
        <p:txBody>
          <a:bodyPr/>
          <a:lstStyle/>
          <a:p>
            <a:r>
              <a:rPr lang="ru-RU" dirty="0">
                <a:ea typeface="+mj-lt"/>
                <a:cs typeface="+mj-lt"/>
              </a:rPr>
              <a:t>Глава 1. Что такое реактивное движение</a:t>
            </a:r>
            <a:endParaRPr lang="ru-RU" dirty="0"/>
          </a:p>
        </p:txBody>
      </p:sp>
      <p:sp>
        <p:nvSpPr>
          <p:cNvPr id="3" name="Объект 2">
            <a:extLst>
              <a:ext uri="{FF2B5EF4-FFF2-40B4-BE49-F238E27FC236}">
                <a16:creationId xmlns:a16="http://schemas.microsoft.com/office/drawing/2014/main" id="{4DF338CF-1607-40F0-8E03-0575E34D2CF6}"/>
              </a:ext>
            </a:extLst>
          </p:cNvPr>
          <p:cNvSpPr>
            <a:spLocks noGrp="1"/>
          </p:cNvSpPr>
          <p:nvPr>
            <p:ph idx="1"/>
          </p:nvPr>
        </p:nvSpPr>
        <p:spPr/>
        <p:txBody>
          <a:bodyPr vert="horz" lIns="91440" tIns="45720" rIns="91440" bIns="45720" rtlCol="0" anchor="t">
            <a:normAutofit/>
          </a:bodyPr>
          <a:lstStyle/>
          <a:p>
            <a:r>
              <a:rPr lang="ru-RU" dirty="0"/>
              <a:t>По принципу реактивного движения передвигаются некоторые представители животного мира, например кальмары и осьминоги. Периодически выбрасывая вбираемую в себя воду, они способны развивать скорость до 60--70 км/ч. Аналогичным образом перемещаются медузы, каракатицы и некоторые другие животные.</a:t>
            </a:r>
          </a:p>
          <a:p>
            <a:pPr>
              <a:buClr>
                <a:srgbClr val="EF53A5"/>
              </a:buClr>
            </a:pPr>
            <a:r>
              <a:rPr lang="ru-RU" dirty="0"/>
              <a:t>Примеры реактивного движения можно обнаружить и в мире растений. Например, созревшие плоды «бешеного» огурца при самом легком прикосновении отскакивают от плодоножки и из отверстия, образовавшегося на месте отделившейся ножки, с силой выбрасывается горькая жидкость с семенами; сами огурцы при этом отлетают в противоположном направлении.</a:t>
            </a:r>
          </a:p>
          <a:p>
            <a:pPr>
              <a:buClr>
                <a:srgbClr val="EF53A5"/>
              </a:buClr>
            </a:pPr>
            <a:endParaRPr lang="ru-RU" dirty="0"/>
          </a:p>
        </p:txBody>
      </p:sp>
    </p:spTree>
    <p:extLst>
      <p:ext uri="{BB962C8B-B14F-4D97-AF65-F5344CB8AC3E}">
        <p14:creationId xmlns:p14="http://schemas.microsoft.com/office/powerpoint/2010/main" val="33110511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EA30921-9145-4DB7-909D-8D4EFE9479E4}"/>
              </a:ext>
            </a:extLst>
          </p:cNvPr>
          <p:cNvSpPr>
            <a:spLocks noGrp="1"/>
          </p:cNvSpPr>
          <p:nvPr>
            <p:ph type="title"/>
          </p:nvPr>
        </p:nvSpPr>
        <p:spPr/>
        <p:txBody>
          <a:bodyPr/>
          <a:lstStyle/>
          <a:p>
            <a:r>
              <a:rPr lang="ru-RU" dirty="0">
                <a:ea typeface="+mj-lt"/>
                <a:cs typeface="+mj-lt"/>
              </a:rPr>
              <a:t>Глава 1. Что такое реактивное движение</a:t>
            </a:r>
            <a:endParaRPr lang="ru-RU" dirty="0"/>
          </a:p>
        </p:txBody>
      </p:sp>
      <p:sp>
        <p:nvSpPr>
          <p:cNvPr id="3" name="Объект 2">
            <a:extLst>
              <a:ext uri="{FF2B5EF4-FFF2-40B4-BE49-F238E27FC236}">
                <a16:creationId xmlns:a16="http://schemas.microsoft.com/office/drawing/2014/main" id="{4DF338CF-1607-40F0-8E03-0575E34D2CF6}"/>
              </a:ext>
            </a:extLst>
          </p:cNvPr>
          <p:cNvSpPr>
            <a:spLocks noGrp="1"/>
          </p:cNvSpPr>
          <p:nvPr>
            <p:ph idx="1"/>
          </p:nvPr>
        </p:nvSpPr>
        <p:spPr/>
        <p:txBody>
          <a:bodyPr vert="horz" lIns="91440" tIns="45720" rIns="91440" bIns="45720" rtlCol="0" anchor="t">
            <a:normAutofit/>
          </a:bodyPr>
          <a:lstStyle/>
          <a:p>
            <a:r>
              <a:rPr lang="ru-RU" dirty="0"/>
              <a:t>Реактивное движение, возникающее при выбросе воды, можно наблюдать на следующем опыте. Нальем воду в стеклянную воронку, соединенную с резиновой трубкой, имеющей</a:t>
            </a:r>
          </a:p>
          <a:p>
            <a:pPr>
              <a:buClr>
                <a:srgbClr val="EF53A5"/>
              </a:buClr>
            </a:pPr>
            <a:r>
              <a:rPr lang="ru-RU" dirty="0"/>
              <a:t>Г - образный наконечник. Мы увидим, что, когда вода начнет выливаться из трубки, сама трубка придет в движение и отклонится в сторону, противоположную направлению вытекания воды.</a:t>
            </a:r>
          </a:p>
          <a:p>
            <a:pPr>
              <a:buClr>
                <a:srgbClr val="EF53A5"/>
              </a:buClr>
            </a:pPr>
            <a:endParaRPr lang="ru-RU" dirty="0"/>
          </a:p>
        </p:txBody>
      </p:sp>
    </p:spTree>
    <p:extLst>
      <p:ext uri="{BB962C8B-B14F-4D97-AF65-F5344CB8AC3E}">
        <p14:creationId xmlns:p14="http://schemas.microsoft.com/office/powerpoint/2010/main" val="33930658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EA30921-9145-4DB7-909D-8D4EFE9479E4}"/>
              </a:ext>
            </a:extLst>
          </p:cNvPr>
          <p:cNvSpPr>
            <a:spLocks noGrp="1"/>
          </p:cNvSpPr>
          <p:nvPr>
            <p:ph type="title"/>
          </p:nvPr>
        </p:nvSpPr>
        <p:spPr/>
        <p:txBody>
          <a:bodyPr/>
          <a:lstStyle/>
          <a:p>
            <a:r>
              <a:rPr lang="ru-RU" dirty="0">
                <a:ea typeface="+mj-lt"/>
                <a:cs typeface="+mj-lt"/>
              </a:rPr>
              <a:t>Глава 1. Что такое реактивное движение</a:t>
            </a:r>
            <a:endParaRPr lang="ru-RU" dirty="0"/>
          </a:p>
        </p:txBody>
      </p:sp>
      <p:sp>
        <p:nvSpPr>
          <p:cNvPr id="3" name="Объект 2">
            <a:extLst>
              <a:ext uri="{FF2B5EF4-FFF2-40B4-BE49-F238E27FC236}">
                <a16:creationId xmlns:a16="http://schemas.microsoft.com/office/drawing/2014/main" id="{4DF338CF-1607-40F0-8E03-0575E34D2CF6}"/>
              </a:ext>
            </a:extLst>
          </p:cNvPr>
          <p:cNvSpPr>
            <a:spLocks noGrp="1"/>
          </p:cNvSpPr>
          <p:nvPr>
            <p:ph idx="1"/>
          </p:nvPr>
        </p:nvSpPr>
        <p:spPr/>
        <p:txBody>
          <a:bodyPr vert="horz" lIns="91440" tIns="45720" rIns="91440" bIns="45720" rtlCol="0" anchor="t">
            <a:normAutofit/>
          </a:bodyPr>
          <a:lstStyle/>
          <a:p>
            <a:r>
              <a:rPr lang="ru-RU" dirty="0"/>
              <a:t>На принципе реактивного движения основаны полеты </a:t>
            </a:r>
            <a:r>
              <a:rPr lang="ru-RU" b="1" dirty="0"/>
              <a:t>ракет. </a:t>
            </a:r>
            <a:r>
              <a:rPr lang="ru-RU" dirty="0"/>
              <a:t>Современная космическая ракета представляет собой очень сложный летательный аппарат, состоящий из сотен тысяч и миллионов деталей. Масса ракеты огромна. Она складывается из массы рабочего тела (т. е. раскаленных газов, образующихся в результате сгорания топлива и выбрасываемых в виде реактивной струи) и конечной или, как говорят, «сухой» массы ракеты, остающейся после выброса из ракеты рабочего тела.</a:t>
            </a:r>
          </a:p>
          <a:p>
            <a:pPr>
              <a:buClr>
                <a:srgbClr val="EF53A5"/>
              </a:buClr>
            </a:pPr>
            <a:endParaRPr lang="ru-RU" dirty="0"/>
          </a:p>
        </p:txBody>
      </p:sp>
    </p:spTree>
    <p:extLst>
      <p:ext uri="{BB962C8B-B14F-4D97-AF65-F5344CB8AC3E}">
        <p14:creationId xmlns:p14="http://schemas.microsoft.com/office/powerpoint/2010/main" val="35795804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EA30921-9145-4DB7-909D-8D4EFE9479E4}"/>
              </a:ext>
            </a:extLst>
          </p:cNvPr>
          <p:cNvSpPr>
            <a:spLocks noGrp="1"/>
          </p:cNvSpPr>
          <p:nvPr>
            <p:ph type="title"/>
          </p:nvPr>
        </p:nvSpPr>
        <p:spPr/>
        <p:txBody>
          <a:bodyPr/>
          <a:lstStyle/>
          <a:p>
            <a:r>
              <a:rPr lang="ru-RU" dirty="0">
                <a:ea typeface="+mj-lt"/>
                <a:cs typeface="+mj-lt"/>
              </a:rPr>
              <a:t>Глава 1. Что такое реактивное движение</a:t>
            </a:r>
            <a:endParaRPr lang="ru-RU" dirty="0"/>
          </a:p>
        </p:txBody>
      </p:sp>
      <p:sp>
        <p:nvSpPr>
          <p:cNvPr id="3" name="Объект 2">
            <a:extLst>
              <a:ext uri="{FF2B5EF4-FFF2-40B4-BE49-F238E27FC236}">
                <a16:creationId xmlns:a16="http://schemas.microsoft.com/office/drawing/2014/main" id="{4DF338CF-1607-40F0-8E03-0575E34D2CF6}"/>
              </a:ext>
            </a:extLst>
          </p:cNvPr>
          <p:cNvSpPr>
            <a:spLocks noGrp="1"/>
          </p:cNvSpPr>
          <p:nvPr>
            <p:ph idx="1"/>
          </p:nvPr>
        </p:nvSpPr>
        <p:spPr/>
        <p:txBody>
          <a:bodyPr vert="horz" lIns="91440" tIns="45720" rIns="91440" bIns="45720" rtlCol="0" anchor="t">
            <a:normAutofit/>
          </a:bodyPr>
          <a:lstStyle/>
          <a:p>
            <a:r>
              <a:rPr lang="ru-RU" dirty="0"/>
              <a:t>На принципе реактивного движения основаны полеты </a:t>
            </a:r>
            <a:r>
              <a:rPr lang="ru-RU" b="1" dirty="0"/>
              <a:t>ракет. </a:t>
            </a:r>
            <a:r>
              <a:rPr lang="ru-RU" dirty="0"/>
              <a:t>Современная космическая ракета представляет собой очень сложный летательный аппарат, состоящий из сотен тысяч и миллионов деталей. Масса ракеты огромна. Она складывается из массы рабочего тела (т. е. раскаленных газов, образующихся в результате сгорания топлива и выбрасываемых в виде реактивной струи) и конечной или, как говорят, «сухой» массы ракеты, остающейся после выброса из ракеты рабочего тела.</a:t>
            </a:r>
          </a:p>
          <a:p>
            <a:pPr>
              <a:buClr>
                <a:srgbClr val="EF53A5"/>
              </a:buClr>
            </a:pPr>
            <a:endParaRPr lang="ru-RU" dirty="0"/>
          </a:p>
        </p:txBody>
      </p:sp>
    </p:spTree>
    <p:extLst>
      <p:ext uri="{BB962C8B-B14F-4D97-AF65-F5344CB8AC3E}">
        <p14:creationId xmlns:p14="http://schemas.microsoft.com/office/powerpoint/2010/main" val="8242491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a:extLst>
              <a:ext uri="{FF2B5EF4-FFF2-40B4-BE49-F238E27FC236}">
                <a16:creationId xmlns:a16="http://schemas.microsoft.com/office/drawing/2014/main" id="{0105E750-5F27-443A-87C2-4600DF64546B}"/>
              </a:ext>
            </a:extLst>
          </p:cNvPr>
          <p:cNvSpPr>
            <a:spLocks noGrp="1"/>
          </p:cNvSpPr>
          <p:nvPr>
            <p:ph idx="1"/>
          </p:nvPr>
        </p:nvSpPr>
        <p:spPr/>
        <p:txBody>
          <a:bodyPr vert="horz" lIns="91440" tIns="45720" rIns="91440" bIns="45720" rtlCol="0" anchor="t">
            <a:normAutofit/>
          </a:bodyPr>
          <a:lstStyle/>
          <a:p>
            <a:r>
              <a:rPr lang="ru-RU" dirty="0"/>
              <a:t>«Сухая» масса ракеты, в свою очередь, состоит из массы конструкции (т. е. оболочки ракеты, ее двигателей и системы управления) и массы полезной нагрузки (т. е. научной аппаратуры, корпуса выводимого на орбиту космического аппарата, экипажа и системы жизнеобеспечения корабля).</a:t>
            </a:r>
          </a:p>
          <a:p>
            <a:pPr>
              <a:buClr>
                <a:srgbClr val="EF53A5"/>
              </a:buClr>
            </a:pPr>
            <a:endParaRPr lang="ru-RU" dirty="0"/>
          </a:p>
        </p:txBody>
      </p:sp>
      <p:sp>
        <p:nvSpPr>
          <p:cNvPr id="5" name="Заголовок 1">
            <a:extLst>
              <a:ext uri="{FF2B5EF4-FFF2-40B4-BE49-F238E27FC236}">
                <a16:creationId xmlns:a16="http://schemas.microsoft.com/office/drawing/2014/main" id="{3333CEEC-ED05-49C1-AC34-0EF33716CDAC}"/>
              </a:ext>
            </a:extLst>
          </p:cNvPr>
          <p:cNvSpPr txBox="1">
            <a:spLocks/>
          </p:cNvSpPr>
          <p:nvPr/>
        </p:nvSpPr>
        <p:spPr>
          <a:xfrm>
            <a:off x="651027" y="519086"/>
            <a:ext cx="9404723" cy="1400530"/>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endParaRPr lang="ru-RU" dirty="0"/>
          </a:p>
        </p:txBody>
      </p:sp>
      <p:sp>
        <p:nvSpPr>
          <p:cNvPr id="7" name="Заголовок 1">
            <a:extLst>
              <a:ext uri="{FF2B5EF4-FFF2-40B4-BE49-F238E27FC236}">
                <a16:creationId xmlns:a16="http://schemas.microsoft.com/office/drawing/2014/main" id="{7A940411-5F41-4624-802C-35C830E125B5}"/>
              </a:ext>
            </a:extLst>
          </p:cNvPr>
          <p:cNvSpPr>
            <a:spLocks noGrp="1"/>
          </p:cNvSpPr>
          <p:nvPr>
            <p:ph type="title"/>
          </p:nvPr>
        </p:nvSpPr>
        <p:spPr>
          <a:xfrm>
            <a:off x="646111" y="378976"/>
            <a:ext cx="9404723" cy="1400530"/>
          </a:xfrm>
        </p:spPr>
        <p:txBody>
          <a:bodyPr/>
          <a:lstStyle/>
          <a:p>
            <a:r>
              <a:rPr lang="ru-RU" dirty="0">
                <a:ea typeface="+mj-lt"/>
                <a:cs typeface="+mj-lt"/>
              </a:rPr>
              <a:t>Глава 1. Что такое реактивное движение</a:t>
            </a:r>
            <a:endParaRPr lang="ru-RU" dirty="0"/>
          </a:p>
        </p:txBody>
      </p:sp>
    </p:spTree>
    <p:extLst>
      <p:ext uri="{BB962C8B-B14F-4D97-AF65-F5344CB8AC3E}">
        <p14:creationId xmlns:p14="http://schemas.microsoft.com/office/powerpoint/2010/main" val="85464596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EC76B5"/>
      </a:hlink>
      <a:folHlink>
        <a:srgbClr val="E8ACCD"/>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A207AED3-9ABC-4A18-9978-A59B65688B15}"/>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Широкоэкранный</PresentationFormat>
  <Paragraphs>0</Paragraphs>
  <Slides>29</Slides>
  <Notes>0</Notes>
  <HiddenSlides>0</HiddenSlides>
  <MMClips>0</MMClips>
  <ScaleCrop>false</ScaleCrop>
  <HeadingPairs>
    <vt:vector size="4" baseType="variant">
      <vt:variant>
        <vt:lpstr>Тема</vt:lpstr>
      </vt:variant>
      <vt:variant>
        <vt:i4>1</vt:i4>
      </vt:variant>
      <vt:variant>
        <vt:lpstr>Заголовки слайдов</vt:lpstr>
      </vt:variant>
      <vt:variant>
        <vt:i4>29</vt:i4>
      </vt:variant>
    </vt:vector>
  </HeadingPairs>
  <TitlesOfParts>
    <vt:vector size="30" baseType="lpstr">
      <vt:lpstr>Ion</vt:lpstr>
      <vt:lpstr>Движение тел с переменной массой.</vt:lpstr>
      <vt:lpstr>Предисловие и план:</vt:lpstr>
      <vt:lpstr>Глава 1. Что такое реактивное движение</vt:lpstr>
      <vt:lpstr>Глава 1. Что такое реактивное движение</vt:lpstr>
      <vt:lpstr>Глава 1. Что такое реактивное движение</vt:lpstr>
      <vt:lpstr>Глава 1. Что такое реактивное движение</vt:lpstr>
      <vt:lpstr>Глава 1. Что такое реактивное движение</vt:lpstr>
      <vt:lpstr>Глава 1. Что такое реактивное движение</vt:lpstr>
      <vt:lpstr>Глава 1. Что такое реактивное движение</vt:lpstr>
      <vt:lpstr>Глава 1. Что такое реактивное движение</vt:lpstr>
      <vt:lpstr>Глава 1. Что такое реактивное движение</vt:lpstr>
      <vt:lpstr>Глава 1. Что такое реактивное движение</vt:lpstr>
      <vt:lpstr>Глава 1. Что такое реактивное движение</vt:lpstr>
      <vt:lpstr>Глава 1. Что такое реактивное движение</vt:lpstr>
      <vt:lpstr>Глава 1. Что такое реактивное движение</vt:lpstr>
      <vt:lpstr>Глава 1. Что такое реактивное движение</vt:lpstr>
      <vt:lpstr>Глава 1. Что такое реактивное движение</vt:lpstr>
      <vt:lpstr>Глава 2. Основные теоретические сведения </vt:lpstr>
      <vt:lpstr>Глава 2. Основные теоретические сведения </vt:lpstr>
      <vt:lpstr>Глава 2. Основные теоретические сведения  </vt:lpstr>
      <vt:lpstr>Глава 2. Основные теоретические сведения </vt:lpstr>
      <vt:lpstr>Уравнение Мещерского</vt:lpstr>
      <vt:lpstr>Реактивное движения в ракетах:</vt:lpstr>
      <vt:lpstr>Лодка двигается благодаря реактивному движения, то есть винт отталкивает воду от себя, и лодка движется вперёд:</vt:lpstr>
      <vt:lpstr>В природе тоже встречается реактивное движение вот один из представителей:</vt:lpstr>
      <vt:lpstr>Искусственный интеллект, так же использует формулы для расчёта движение тела с переменной массой, во многих IT проектах(при написании игрового движка например в играх)</vt:lpstr>
      <vt:lpstr>Самолёты используют реактивное движение, по началу было не уклюжа и не безопасно использовать, но со временем всё стало становится лучше:</vt:lpstr>
      <vt:lpstr>Общие указания по решению задач</vt:lpstr>
      <vt:lpstr>Глава 3. Решение задачек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
  <cp:lastModifiedBy/>
  <cp:revision>420</cp:revision>
  <dcterms:created xsi:type="dcterms:W3CDTF">2021-03-31T16:16:19Z</dcterms:created>
  <dcterms:modified xsi:type="dcterms:W3CDTF">2021-04-08T05:01:16Z</dcterms:modified>
</cp:coreProperties>
</file>